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4"/>
  </p:notesMasterIdLst>
  <p:handoutMasterIdLst>
    <p:handoutMasterId r:id="rId45"/>
  </p:handoutMasterIdLst>
  <p:sldIdLst>
    <p:sldId id="1595" r:id="rId7"/>
    <p:sldId id="2076136817" r:id="rId8"/>
    <p:sldId id="2076136818" r:id="rId9"/>
    <p:sldId id="2076136822" r:id="rId10"/>
    <p:sldId id="2076136823" r:id="rId11"/>
    <p:sldId id="2076136824" r:id="rId12"/>
    <p:sldId id="2076136825" r:id="rId13"/>
    <p:sldId id="1615" r:id="rId14"/>
    <p:sldId id="2076136829" r:id="rId15"/>
    <p:sldId id="2076136831" r:id="rId16"/>
    <p:sldId id="2076136826" r:id="rId17"/>
    <p:sldId id="2076136827" r:id="rId18"/>
    <p:sldId id="2076136828" r:id="rId19"/>
    <p:sldId id="2076136834" r:id="rId20"/>
    <p:sldId id="2076136838" r:id="rId21"/>
    <p:sldId id="2076136841" r:id="rId22"/>
    <p:sldId id="2076136842" r:id="rId23"/>
    <p:sldId id="2076136843" r:id="rId24"/>
    <p:sldId id="2076136844" r:id="rId25"/>
    <p:sldId id="2076136845" r:id="rId26"/>
    <p:sldId id="2076136846" r:id="rId27"/>
    <p:sldId id="2076136847" r:id="rId28"/>
    <p:sldId id="2076136848" r:id="rId29"/>
    <p:sldId id="2076136849" r:id="rId30"/>
    <p:sldId id="2076136850" r:id="rId31"/>
    <p:sldId id="2076136839" r:id="rId32"/>
    <p:sldId id="262" r:id="rId33"/>
    <p:sldId id="1603" r:id="rId34"/>
    <p:sldId id="1600" r:id="rId35"/>
    <p:sldId id="1601" r:id="rId36"/>
    <p:sldId id="2076136840" r:id="rId37"/>
    <p:sldId id="2076136837" r:id="rId38"/>
    <p:sldId id="2076136836" r:id="rId39"/>
    <p:sldId id="2076136851" r:id="rId40"/>
    <p:sldId id="2076136830" r:id="rId41"/>
    <p:sldId id="1627" r:id="rId42"/>
    <p:sldId id="207613685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22"/>
            <p14:sldId id="2076136823"/>
            <p14:sldId id="2076136824"/>
            <p14:sldId id="2076136825"/>
            <p14:sldId id="1615"/>
            <p14:sldId id="2076136829"/>
            <p14:sldId id="2076136831"/>
            <p14:sldId id="2076136826"/>
            <p14:sldId id="2076136827"/>
            <p14:sldId id="2076136828"/>
            <p14:sldId id="2076136834"/>
            <p14:sldId id="2076136838"/>
            <p14:sldId id="2076136841"/>
            <p14:sldId id="2076136842"/>
            <p14:sldId id="2076136843"/>
            <p14:sldId id="2076136844"/>
            <p14:sldId id="2076136845"/>
            <p14:sldId id="2076136846"/>
            <p14:sldId id="2076136847"/>
            <p14:sldId id="2076136848"/>
            <p14:sldId id="2076136849"/>
            <p14:sldId id="2076136850"/>
            <p14:sldId id="2076136839"/>
            <p14:sldId id="262"/>
            <p14:sldId id="1603"/>
            <p14:sldId id="1600"/>
            <p14:sldId id="1601"/>
            <p14:sldId id="2076136840"/>
            <p14:sldId id="2076136837"/>
            <p14:sldId id="2076136836"/>
            <p14:sldId id="2076136851"/>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4/13/2021 9:31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4/13/2021 8:34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4/13/2021 8:34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151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13/04/2021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3.xml"/><Relationship Id="rId5" Type="http://schemas.openxmlformats.org/officeDocument/2006/relationships/image" Target="../media/image73.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3.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3.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sharepoint/dev/spfx/web-parts/get-started/build-a-hello-world-web-part"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5" Type="http://schemas.openxmlformats.org/officeDocument/2006/relationships/hyperlink" Target="https://www.youtube.com/channel/UC_mKdhw-V6CeCM7gTo_Iy7w" TargetMode="External"/><Relationship Id="rId4" Type="http://schemas.openxmlformats.org/officeDocument/2006/relationships/hyperlink" Target="https://www.youtube.com/channel/UC4JieFHDrN0elIYtZDktZSg" TargetMode="Externa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9.sv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91.sv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a:t>
            </a:r>
            <a:br>
              <a:rPr lang="en-GB" dirty="0"/>
            </a:br>
            <a:r>
              <a:rPr lang="en-GB" dirty="0"/>
              <a:t>M5 &amp; M6</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6981482"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600" b="1" dirty="0"/>
              <a:t>Pages</a:t>
            </a:r>
          </a:p>
          <a:p>
            <a:pPr marL="0" indent="0">
              <a:lnSpc>
                <a:spcPct val="130000"/>
              </a:lnSpc>
              <a:spcBef>
                <a:spcPts val="0"/>
              </a:spcBef>
              <a:buNone/>
            </a:pPr>
            <a:r>
              <a:rPr lang="en-US" sz="1600" dirty="0"/>
              <a:t>Pages provide you the flexibility to separate complex interactions and put them into one or more pages. Pages then contain Header and Groups.</a:t>
            </a:r>
          </a:p>
          <a:p>
            <a:pPr marL="0" indent="0">
              <a:lnSpc>
                <a:spcPct val="130000"/>
              </a:lnSpc>
              <a:spcBef>
                <a:spcPts val="0"/>
              </a:spcBef>
              <a:buNone/>
            </a:pPr>
            <a:endParaRPr lang="en-US" sz="1600" dirty="0"/>
          </a:p>
          <a:p>
            <a:pPr marL="0" indent="0">
              <a:lnSpc>
                <a:spcPct val="130000"/>
              </a:lnSpc>
              <a:spcBef>
                <a:spcPts val="0"/>
              </a:spcBef>
              <a:buNone/>
            </a:pPr>
            <a:r>
              <a:rPr lang="en-US" sz="1600" b="1" dirty="0"/>
              <a:t>Header</a:t>
            </a:r>
          </a:p>
          <a:p>
            <a:pPr marL="0" indent="0">
              <a:lnSpc>
                <a:spcPct val="130000"/>
              </a:lnSpc>
              <a:spcBef>
                <a:spcPts val="0"/>
              </a:spcBef>
              <a:buNone/>
            </a:pPr>
            <a:r>
              <a:rPr lang="en-US" sz="1600" dirty="0"/>
              <a:t>Header allows you to define the title of the property pane and Groups let you define the various sections for the property pane through which you want to group your field sets.</a:t>
            </a:r>
          </a:p>
          <a:p>
            <a:pPr marL="0" indent="0">
              <a:lnSpc>
                <a:spcPct val="130000"/>
              </a:lnSpc>
              <a:spcBef>
                <a:spcPts val="0"/>
              </a:spcBef>
              <a:buNone/>
            </a:pPr>
            <a:endParaRPr lang="en-US" sz="1600" dirty="0"/>
          </a:p>
          <a:p>
            <a:pPr marL="0" indent="0">
              <a:lnSpc>
                <a:spcPct val="130000"/>
              </a:lnSpc>
              <a:spcBef>
                <a:spcPts val="0"/>
              </a:spcBef>
              <a:buNone/>
            </a:pPr>
            <a:r>
              <a:rPr lang="en-US" sz="1600" b="1" dirty="0"/>
              <a:t>Groups</a:t>
            </a:r>
          </a:p>
          <a:p>
            <a:pPr marL="0" indent="0">
              <a:lnSpc>
                <a:spcPct val="130000"/>
              </a:lnSpc>
              <a:spcBef>
                <a:spcPts val="0"/>
              </a:spcBef>
              <a:buNone/>
            </a:pPr>
            <a:r>
              <a:rPr lang="en-US" sz="1600" dirty="0"/>
              <a:t>A property pane should contain a page, an optional header, and at least one group. Property fields are then defined inside a group</a:t>
            </a:r>
            <a:endParaRPr lang="en-GB" sz="1600" dirty="0"/>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55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E3A8FDB-077A-4872-A8E6-BB9D5D7CC59F}"/>
              </a:ext>
            </a:extLst>
          </p:cNvPr>
          <p:cNvGraphicFramePr>
            <a:graphicFrameLocks noGrp="1"/>
          </p:cNvGraphicFramePr>
          <p:nvPr/>
        </p:nvGraphicFramePr>
        <p:xfrm>
          <a:off x="431237" y="1789708"/>
          <a:ext cx="7967328" cy="4329267"/>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5" name="Rectangle 4">
            <a:extLst>
              <a:ext uri="{FF2B5EF4-FFF2-40B4-BE49-F238E27FC236}">
                <a16:creationId xmlns:a16="http://schemas.microsoft.com/office/drawing/2014/main" id="{F5CA1E0E-3739-4193-B513-2C6BF5248AED}"/>
              </a:ext>
            </a:extLst>
          </p:cNvPr>
          <p:cNvSpPr/>
          <p:nvPr/>
        </p:nvSpPr>
        <p:spPr>
          <a:xfrm>
            <a:off x="274320" y="1225380"/>
            <a:ext cx="4283673" cy="400110"/>
          </a:xfrm>
          <a:prstGeom prst="rect">
            <a:avLst/>
          </a:prstGeom>
        </p:spPr>
        <p:txBody>
          <a:bodyPr wrap="none">
            <a:spAutoFit/>
          </a:bodyPr>
          <a:lstStyle/>
          <a:p>
            <a:r>
              <a:rPr lang="en-GB" sz="2000" b="1" dirty="0"/>
              <a:t>Supported Property Fields and Objects</a:t>
            </a:r>
          </a:p>
        </p:txBody>
      </p:sp>
    </p:spTree>
    <p:extLst>
      <p:ext uri="{BB962C8B-B14F-4D97-AF65-F5344CB8AC3E}">
        <p14:creationId xmlns:p14="http://schemas.microsoft.com/office/powerpoint/2010/main" val="248699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Webpart Configuration …</a:t>
            </a:r>
          </a:p>
        </p:txBody>
      </p:sp>
      <p:pic>
        <p:nvPicPr>
          <p:cNvPr id="2050" name="Picture 2" descr="preperty1">
            <a:extLst>
              <a:ext uri="{FF2B5EF4-FFF2-40B4-BE49-F238E27FC236}">
                <a16:creationId xmlns:a16="http://schemas.microsoft.com/office/drawing/2014/main" id="{B823898E-4724-441A-9770-2895C403D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180" y="91440"/>
            <a:ext cx="3228975" cy="56673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0D07D0-7991-4A40-A434-FCF1AC0C6E95}"/>
              </a:ext>
            </a:extLst>
          </p:cNvPr>
          <p:cNvSpPr/>
          <p:nvPr/>
        </p:nvSpPr>
        <p:spPr>
          <a:xfrm>
            <a:off x="431236" y="1465215"/>
            <a:ext cx="7689034" cy="2246769"/>
          </a:xfrm>
          <a:prstGeom prst="rect">
            <a:avLst/>
          </a:prstGeom>
        </p:spPr>
        <p:txBody>
          <a:bodyPr wrap="square">
            <a:spAutoFit/>
          </a:bodyPr>
          <a:lstStyle/>
          <a:p>
            <a:pPr marL="457200" indent="-457200" algn="just">
              <a:buFont typeface="Wingdings" panose="05000000000000000000" pitchFamily="2" charset="2"/>
              <a:buChar char="ü"/>
            </a:pPr>
            <a:r>
              <a:rPr lang="en-GB" sz="2000" dirty="0"/>
              <a:t>Property panes allow easy configuration of SPFx client-side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We can use predefined typed objects to create properties for the web part. </a:t>
            </a:r>
          </a:p>
          <a:p>
            <a:pPr marL="457200" indent="-457200" algn="just">
              <a:buFont typeface="Wingdings" panose="05000000000000000000" pitchFamily="2" charset="2"/>
              <a:buChar char="ü"/>
            </a:pPr>
            <a:endParaRPr lang="en-GB" sz="2000" dirty="0"/>
          </a:p>
          <a:p>
            <a:pPr marL="457200" indent="-457200" algn="just">
              <a:buFont typeface="Wingdings" panose="05000000000000000000" pitchFamily="2" charset="2"/>
              <a:buChar char="ü"/>
            </a:pPr>
            <a:r>
              <a:rPr lang="en-GB" sz="2000" dirty="0"/>
              <a:t>Properties can be grouped by pages.</a:t>
            </a:r>
          </a:p>
        </p:txBody>
      </p:sp>
    </p:spTree>
    <p:extLst>
      <p:ext uri="{BB962C8B-B14F-4D97-AF65-F5344CB8AC3E}">
        <p14:creationId xmlns:p14="http://schemas.microsoft.com/office/powerpoint/2010/main" val="409366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523C559E-6572-410A-AEE2-72887CE39751}"/>
              </a:ext>
            </a:extLst>
          </p:cNvPr>
          <p:cNvPicPr>
            <a:picLocks noChangeAspect="1"/>
          </p:cNvPicPr>
          <p:nvPr/>
        </p:nvPicPr>
        <p:blipFill>
          <a:blip r:embed="rId2"/>
          <a:stretch>
            <a:fillRect/>
          </a:stretch>
        </p:blipFill>
        <p:spPr>
          <a:xfrm>
            <a:off x="7228657" y="1643558"/>
            <a:ext cx="2381250" cy="35242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D1C5D53-BC80-4A9A-B1A9-67FA9DCA3DE1}"/>
              </a:ext>
            </a:extLst>
          </p:cNvPr>
          <p:cNvPicPr>
            <a:picLocks noChangeAspect="1"/>
          </p:cNvPicPr>
          <p:nvPr/>
        </p:nvPicPr>
        <p:blipFill>
          <a:blip r:embed="rId3"/>
          <a:stretch>
            <a:fillRect/>
          </a:stretch>
        </p:blipFill>
        <p:spPr>
          <a:xfrm>
            <a:off x="617250" y="1111455"/>
            <a:ext cx="5281262" cy="141663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B3F38F1-380B-49B4-BF23-D6F3E0531A7F}"/>
              </a:ext>
            </a:extLst>
          </p:cNvPr>
          <p:cNvPicPr>
            <a:picLocks noChangeAspect="1"/>
          </p:cNvPicPr>
          <p:nvPr/>
        </p:nvPicPr>
        <p:blipFill>
          <a:blip r:embed="rId4"/>
          <a:stretch>
            <a:fillRect/>
          </a:stretch>
        </p:blipFill>
        <p:spPr>
          <a:xfrm>
            <a:off x="617537" y="2897502"/>
            <a:ext cx="5281262" cy="358039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C2E73E1-B939-481B-9897-466B6B085062}"/>
              </a:ext>
            </a:extLst>
          </p:cNvPr>
          <p:cNvPicPr>
            <a:picLocks noChangeAspect="1"/>
          </p:cNvPicPr>
          <p:nvPr/>
        </p:nvPicPr>
        <p:blipFill>
          <a:blip r:embed="rId5"/>
          <a:stretch>
            <a:fillRect/>
          </a:stretch>
        </p:blipFill>
        <p:spPr>
          <a:xfrm>
            <a:off x="7139205" y="2759008"/>
            <a:ext cx="3743325" cy="3619500"/>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54D6ECA7-1DD9-4389-A982-6F2129B3ACB9}"/>
              </a:ext>
            </a:extLst>
          </p:cNvPr>
          <p:cNvCxnSpPr>
            <a:stCxn id="9" idx="3"/>
          </p:cNvCxnSpPr>
          <p:nvPr/>
        </p:nvCxnSpPr>
        <p:spPr>
          <a:xfrm flipV="1">
            <a:off x="5898799" y="4687700"/>
            <a:ext cx="849871"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0FD7A2-6713-451A-A678-6AB27FCB73CF}"/>
              </a:ext>
            </a:extLst>
          </p:cNvPr>
          <p:cNvCxnSpPr>
            <a:stCxn id="8" idx="3"/>
          </p:cNvCxnSpPr>
          <p:nvPr/>
        </p:nvCxnSpPr>
        <p:spPr>
          <a:xfrm>
            <a:off x="5898512" y="1819771"/>
            <a:ext cx="101912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7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7656C544-F0DD-4664-9C0E-5794C6D565D7}"/>
              </a:ext>
            </a:extLst>
          </p:cNvPr>
          <p:cNvPicPr>
            <a:picLocks noChangeAspect="1"/>
          </p:cNvPicPr>
          <p:nvPr/>
        </p:nvPicPr>
        <p:blipFill>
          <a:blip r:embed="rId2"/>
          <a:stretch>
            <a:fillRect/>
          </a:stretch>
        </p:blipFill>
        <p:spPr>
          <a:xfrm>
            <a:off x="580265" y="1311482"/>
            <a:ext cx="5372100" cy="23241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0C9946D-5204-4EFA-958A-867E828AF41F}"/>
              </a:ext>
            </a:extLst>
          </p:cNvPr>
          <p:cNvPicPr>
            <a:picLocks noChangeAspect="1"/>
          </p:cNvPicPr>
          <p:nvPr/>
        </p:nvPicPr>
        <p:blipFill>
          <a:blip r:embed="rId3"/>
          <a:stretch>
            <a:fillRect/>
          </a:stretch>
        </p:blipFill>
        <p:spPr>
          <a:xfrm>
            <a:off x="7458256" y="2287794"/>
            <a:ext cx="3476625" cy="37147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6B1B04BA-FD52-498E-951B-1DFEE671F64D}"/>
              </a:ext>
            </a:extLst>
          </p:cNvPr>
          <p:cNvPicPr>
            <a:picLocks noChangeAspect="1"/>
          </p:cNvPicPr>
          <p:nvPr/>
        </p:nvPicPr>
        <p:blipFill>
          <a:blip r:embed="rId4"/>
          <a:stretch>
            <a:fillRect/>
          </a:stretch>
        </p:blipFill>
        <p:spPr>
          <a:xfrm>
            <a:off x="580265" y="4183834"/>
            <a:ext cx="4619625" cy="3429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0E608DA-52EF-4FAD-8B29-6117F840DB6F}"/>
              </a:ext>
            </a:extLst>
          </p:cNvPr>
          <p:cNvPicPr>
            <a:picLocks noChangeAspect="1"/>
          </p:cNvPicPr>
          <p:nvPr/>
        </p:nvPicPr>
        <p:blipFill>
          <a:blip r:embed="rId5"/>
          <a:stretch>
            <a:fillRect/>
          </a:stretch>
        </p:blipFill>
        <p:spPr>
          <a:xfrm>
            <a:off x="7422296" y="4260033"/>
            <a:ext cx="3514725" cy="19050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1EBB5833-8C8A-4FBE-9794-517BFB1D0AB7}"/>
              </a:ext>
            </a:extLst>
          </p:cNvPr>
          <p:cNvPicPr>
            <a:picLocks noChangeAspect="1"/>
          </p:cNvPicPr>
          <p:nvPr/>
        </p:nvPicPr>
        <p:blipFill>
          <a:blip r:embed="rId6"/>
          <a:stretch>
            <a:fillRect/>
          </a:stretch>
        </p:blipFill>
        <p:spPr>
          <a:xfrm>
            <a:off x="541337" y="4730543"/>
            <a:ext cx="5392027" cy="180940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4C3ABDD-8E77-4FA4-B53C-B8BCD36A832D}"/>
              </a:ext>
            </a:extLst>
          </p:cNvPr>
          <p:cNvPicPr>
            <a:picLocks noChangeAspect="1"/>
          </p:cNvPicPr>
          <p:nvPr/>
        </p:nvPicPr>
        <p:blipFill>
          <a:blip r:embed="rId7"/>
          <a:stretch>
            <a:fillRect/>
          </a:stretch>
        </p:blipFill>
        <p:spPr>
          <a:xfrm>
            <a:off x="7477305" y="5406644"/>
            <a:ext cx="3438525" cy="457200"/>
          </a:xfrm>
          <a:prstGeom prst="rect">
            <a:avLst/>
          </a:prstGeom>
          <a:effectLst>
            <a:outerShdw blurRad="63500" sx="102000" sy="102000" algn="ctr" rotWithShape="0">
              <a:prstClr val="black">
                <a:alpha val="40000"/>
              </a:prstClr>
            </a:outerShdw>
          </a:effectLst>
        </p:spPr>
      </p:pic>
      <p:cxnSp>
        <p:nvCxnSpPr>
          <p:cNvPr id="16" name="Straight Arrow Connector 15">
            <a:extLst>
              <a:ext uri="{FF2B5EF4-FFF2-40B4-BE49-F238E27FC236}">
                <a16:creationId xmlns:a16="http://schemas.microsoft.com/office/drawing/2014/main" id="{CAA1155D-21A1-4287-8D77-13F496D051D7}"/>
              </a:ext>
            </a:extLst>
          </p:cNvPr>
          <p:cNvCxnSpPr>
            <a:stCxn id="3" idx="3"/>
          </p:cNvCxnSpPr>
          <p:nvPr/>
        </p:nvCxnSpPr>
        <p:spPr>
          <a:xfrm flipV="1">
            <a:off x="5952365" y="24735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6FA678-F777-467B-AEDD-99BDB714FDF4}"/>
              </a:ext>
            </a:extLst>
          </p:cNvPr>
          <p:cNvCxnSpPr>
            <a:cxnSpLocks/>
            <a:stCxn id="6" idx="3"/>
          </p:cNvCxnSpPr>
          <p:nvPr/>
        </p:nvCxnSpPr>
        <p:spPr>
          <a:xfrm>
            <a:off x="5199890" y="4355284"/>
            <a:ext cx="16584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08BE45-C8C6-4ED6-A65D-CAE65B149E8F}"/>
              </a:ext>
            </a:extLst>
          </p:cNvPr>
          <p:cNvCxnSpPr/>
          <p:nvPr/>
        </p:nvCxnSpPr>
        <p:spPr>
          <a:xfrm flipV="1">
            <a:off x="5933364" y="5635244"/>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E8DF0C-07DE-4244-890E-27D0AA0B9C82}"/>
              </a:ext>
            </a:extLst>
          </p:cNvPr>
          <p:cNvCxnSpPr/>
          <p:nvPr/>
        </p:nvCxnSpPr>
        <p:spPr>
          <a:xfrm flipV="1">
            <a:off x="6104765" y="2625931"/>
            <a:ext cx="109447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44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8E2CFF19-E061-4EE9-9482-73A7D80B6391}"/>
              </a:ext>
            </a:extLst>
          </p:cNvPr>
          <p:cNvPicPr>
            <a:picLocks noChangeAspect="1"/>
          </p:cNvPicPr>
          <p:nvPr/>
        </p:nvPicPr>
        <p:blipFill>
          <a:blip r:embed="rId2"/>
          <a:stretch>
            <a:fillRect/>
          </a:stretch>
        </p:blipFill>
        <p:spPr>
          <a:xfrm>
            <a:off x="632653" y="1086195"/>
            <a:ext cx="7096125" cy="4305300"/>
          </a:xfrm>
          <a:prstGeom prst="rect">
            <a:avLst/>
          </a:prstGeom>
        </p:spPr>
      </p:pic>
      <p:pic>
        <p:nvPicPr>
          <p:cNvPr id="8" name="Picture 7">
            <a:extLst>
              <a:ext uri="{FF2B5EF4-FFF2-40B4-BE49-F238E27FC236}">
                <a16:creationId xmlns:a16="http://schemas.microsoft.com/office/drawing/2014/main" id="{19CE7A28-CE30-4520-8206-A086B3495FB4}"/>
              </a:ext>
            </a:extLst>
          </p:cNvPr>
          <p:cNvPicPr>
            <a:picLocks noChangeAspect="1"/>
          </p:cNvPicPr>
          <p:nvPr/>
        </p:nvPicPr>
        <p:blipFill>
          <a:blip r:embed="rId3"/>
          <a:stretch>
            <a:fillRect/>
          </a:stretch>
        </p:blipFill>
        <p:spPr>
          <a:xfrm>
            <a:off x="8148913" y="1086195"/>
            <a:ext cx="3771900" cy="200977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487182B3-5DAF-4AC6-B4C0-9396D3AD887B}"/>
              </a:ext>
            </a:extLst>
          </p:cNvPr>
          <p:cNvPicPr>
            <a:picLocks noChangeAspect="1"/>
          </p:cNvPicPr>
          <p:nvPr/>
        </p:nvPicPr>
        <p:blipFill>
          <a:blip r:embed="rId4"/>
          <a:stretch>
            <a:fillRect/>
          </a:stretch>
        </p:blipFill>
        <p:spPr>
          <a:xfrm>
            <a:off x="8115575" y="3440125"/>
            <a:ext cx="3838575" cy="8286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057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E524F42C-3C8E-47CD-9773-BCC22C3E912E}"/>
              </a:ext>
            </a:extLst>
          </p:cNvPr>
          <p:cNvPicPr>
            <a:picLocks noChangeAspect="1"/>
          </p:cNvPicPr>
          <p:nvPr/>
        </p:nvPicPr>
        <p:blipFill>
          <a:blip r:embed="rId2"/>
          <a:stretch>
            <a:fillRect/>
          </a:stretch>
        </p:blipFill>
        <p:spPr>
          <a:xfrm>
            <a:off x="650253" y="1170263"/>
            <a:ext cx="4169941" cy="2656526"/>
          </a:xfrm>
          <a:prstGeom prst="rect">
            <a:avLst/>
          </a:prstGeom>
        </p:spPr>
      </p:pic>
      <p:pic>
        <p:nvPicPr>
          <p:cNvPr id="5" name="Picture 4">
            <a:extLst>
              <a:ext uri="{FF2B5EF4-FFF2-40B4-BE49-F238E27FC236}">
                <a16:creationId xmlns:a16="http://schemas.microsoft.com/office/drawing/2014/main" id="{9404360C-D8B1-41DB-BF70-488638167BA9}"/>
              </a:ext>
            </a:extLst>
          </p:cNvPr>
          <p:cNvPicPr>
            <a:picLocks noChangeAspect="1"/>
          </p:cNvPicPr>
          <p:nvPr/>
        </p:nvPicPr>
        <p:blipFill>
          <a:blip r:embed="rId3"/>
          <a:stretch>
            <a:fillRect/>
          </a:stretch>
        </p:blipFill>
        <p:spPr>
          <a:xfrm>
            <a:off x="650253" y="4019881"/>
            <a:ext cx="4169941" cy="2586908"/>
          </a:xfrm>
          <a:prstGeom prst="rect">
            <a:avLst/>
          </a:prstGeom>
        </p:spPr>
      </p:pic>
      <p:pic>
        <p:nvPicPr>
          <p:cNvPr id="6" name="Picture 5">
            <a:extLst>
              <a:ext uri="{FF2B5EF4-FFF2-40B4-BE49-F238E27FC236}">
                <a16:creationId xmlns:a16="http://schemas.microsoft.com/office/drawing/2014/main" id="{62B145ED-A79F-4E7B-8973-BCF73CEE3E84}"/>
              </a:ext>
            </a:extLst>
          </p:cNvPr>
          <p:cNvPicPr>
            <a:picLocks noChangeAspect="1"/>
          </p:cNvPicPr>
          <p:nvPr/>
        </p:nvPicPr>
        <p:blipFill>
          <a:blip r:embed="rId4"/>
          <a:stretch>
            <a:fillRect/>
          </a:stretch>
        </p:blipFill>
        <p:spPr>
          <a:xfrm>
            <a:off x="6429011" y="2160388"/>
            <a:ext cx="3209925" cy="6762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7C5CF81-0AC1-4814-BE9B-18D886CB84F7}"/>
              </a:ext>
            </a:extLst>
          </p:cNvPr>
          <p:cNvPicPr>
            <a:picLocks noChangeAspect="1"/>
          </p:cNvPicPr>
          <p:nvPr/>
        </p:nvPicPr>
        <p:blipFill>
          <a:blip r:embed="rId5"/>
          <a:stretch>
            <a:fillRect/>
          </a:stretch>
        </p:blipFill>
        <p:spPr>
          <a:xfrm>
            <a:off x="6390911" y="4157862"/>
            <a:ext cx="3248025" cy="79057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6EEF119-5113-43F3-B077-3942A3FA9D02}"/>
              </a:ext>
            </a:extLst>
          </p:cNvPr>
          <p:cNvPicPr>
            <a:picLocks noChangeAspect="1"/>
          </p:cNvPicPr>
          <p:nvPr/>
        </p:nvPicPr>
        <p:blipFill>
          <a:blip r:embed="rId6"/>
          <a:stretch>
            <a:fillRect/>
          </a:stretch>
        </p:blipFill>
        <p:spPr>
          <a:xfrm>
            <a:off x="6390911" y="5192298"/>
            <a:ext cx="3362325" cy="704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7895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5082545" cy="369332"/>
          </a:xfrm>
          <a:prstGeom prst="rect">
            <a:avLst/>
          </a:prstGeom>
        </p:spPr>
        <p:txBody>
          <a:bodyPr wrap="none">
            <a:spAutoFit/>
          </a:bodyPr>
          <a:lstStyle/>
          <a:p>
            <a:r>
              <a:rPr lang="en-US" b="1" dirty="0">
                <a:solidFill>
                  <a:srgbClr val="7030A0"/>
                </a:solidFill>
              </a:rPr>
              <a:t>Module 5: SharePoint Framework Client Web Parts </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4" name="Picture 3">
            <a:extLst>
              <a:ext uri="{FF2B5EF4-FFF2-40B4-BE49-F238E27FC236}">
                <a16:creationId xmlns:a16="http://schemas.microsoft.com/office/drawing/2014/main" id="{B01CB737-E940-4057-9EB7-B2AE8EB47108}"/>
              </a:ext>
            </a:extLst>
          </p:cNvPr>
          <p:cNvPicPr>
            <a:picLocks noChangeAspect="1"/>
          </p:cNvPicPr>
          <p:nvPr/>
        </p:nvPicPr>
        <p:blipFill>
          <a:blip r:embed="rId2"/>
          <a:stretch>
            <a:fillRect/>
          </a:stretch>
        </p:blipFill>
        <p:spPr>
          <a:xfrm>
            <a:off x="563381" y="1092473"/>
            <a:ext cx="4622573" cy="1784043"/>
          </a:xfrm>
          <a:prstGeom prst="rect">
            <a:avLst/>
          </a:prstGeom>
        </p:spPr>
      </p:pic>
      <p:pic>
        <p:nvPicPr>
          <p:cNvPr id="8" name="Picture 7">
            <a:extLst>
              <a:ext uri="{FF2B5EF4-FFF2-40B4-BE49-F238E27FC236}">
                <a16:creationId xmlns:a16="http://schemas.microsoft.com/office/drawing/2014/main" id="{0D2F46CC-9896-4CF9-BAE9-8A833CACC025}"/>
              </a:ext>
            </a:extLst>
          </p:cNvPr>
          <p:cNvPicPr>
            <a:picLocks noChangeAspect="1"/>
          </p:cNvPicPr>
          <p:nvPr/>
        </p:nvPicPr>
        <p:blipFill>
          <a:blip r:embed="rId3"/>
          <a:stretch>
            <a:fillRect/>
          </a:stretch>
        </p:blipFill>
        <p:spPr>
          <a:xfrm>
            <a:off x="563381" y="3143841"/>
            <a:ext cx="4622573" cy="1728122"/>
          </a:xfrm>
          <a:prstGeom prst="rect">
            <a:avLst/>
          </a:prstGeom>
        </p:spPr>
      </p:pic>
      <p:pic>
        <p:nvPicPr>
          <p:cNvPr id="9" name="Picture 8">
            <a:extLst>
              <a:ext uri="{FF2B5EF4-FFF2-40B4-BE49-F238E27FC236}">
                <a16:creationId xmlns:a16="http://schemas.microsoft.com/office/drawing/2014/main" id="{1D9C1538-7119-406D-A675-213EE0AE88FA}"/>
              </a:ext>
            </a:extLst>
          </p:cNvPr>
          <p:cNvPicPr>
            <a:picLocks noChangeAspect="1"/>
          </p:cNvPicPr>
          <p:nvPr/>
        </p:nvPicPr>
        <p:blipFill>
          <a:blip r:embed="rId4"/>
          <a:stretch>
            <a:fillRect/>
          </a:stretch>
        </p:blipFill>
        <p:spPr>
          <a:xfrm>
            <a:off x="563381" y="5108855"/>
            <a:ext cx="4622573" cy="1744825"/>
          </a:xfrm>
          <a:prstGeom prst="rect">
            <a:avLst/>
          </a:prstGeom>
        </p:spPr>
      </p:pic>
      <p:pic>
        <p:nvPicPr>
          <p:cNvPr id="11" name="Picture 10">
            <a:extLst>
              <a:ext uri="{FF2B5EF4-FFF2-40B4-BE49-F238E27FC236}">
                <a16:creationId xmlns:a16="http://schemas.microsoft.com/office/drawing/2014/main" id="{F2BC7B65-BE35-48F5-A3CA-802C62233D66}"/>
              </a:ext>
            </a:extLst>
          </p:cNvPr>
          <p:cNvPicPr>
            <a:picLocks noChangeAspect="1"/>
          </p:cNvPicPr>
          <p:nvPr/>
        </p:nvPicPr>
        <p:blipFill>
          <a:blip r:embed="rId5"/>
          <a:stretch>
            <a:fillRect/>
          </a:stretch>
        </p:blipFill>
        <p:spPr>
          <a:xfrm>
            <a:off x="6256337" y="1657190"/>
            <a:ext cx="3619500" cy="571500"/>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287CCE84-720A-4688-9424-32894E1B44B5}"/>
              </a:ext>
            </a:extLst>
          </p:cNvPr>
          <p:cNvPicPr>
            <a:picLocks noChangeAspect="1"/>
          </p:cNvPicPr>
          <p:nvPr/>
        </p:nvPicPr>
        <p:blipFill>
          <a:blip r:embed="rId6"/>
          <a:stretch>
            <a:fillRect/>
          </a:stretch>
        </p:blipFill>
        <p:spPr>
          <a:xfrm>
            <a:off x="6256337" y="3675624"/>
            <a:ext cx="3657600" cy="58102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47DC76D1-DFBB-44F0-850D-DC5AFA5F104A}"/>
              </a:ext>
            </a:extLst>
          </p:cNvPr>
          <p:cNvPicPr>
            <a:picLocks noChangeAspect="1"/>
          </p:cNvPicPr>
          <p:nvPr/>
        </p:nvPicPr>
        <p:blipFill>
          <a:blip r:embed="rId7"/>
          <a:stretch>
            <a:fillRect/>
          </a:stretch>
        </p:blipFill>
        <p:spPr>
          <a:xfrm>
            <a:off x="6218237" y="5532678"/>
            <a:ext cx="3619499" cy="990600"/>
          </a:xfrm>
          <a:prstGeom prst="rect">
            <a:avLst/>
          </a:prstGeom>
          <a:effectLst>
            <a:outerShdw blurRad="63500" sx="102000" sy="102000" algn="ctr" rotWithShape="0">
              <a:prstClr val="black">
                <a:alpha val="40000"/>
              </a:prstClr>
            </a:outerShdw>
          </a:effectLst>
        </p:spPr>
      </p:pic>
      <p:cxnSp>
        <p:nvCxnSpPr>
          <p:cNvPr id="15" name="Straight Arrow Connector 14">
            <a:extLst>
              <a:ext uri="{FF2B5EF4-FFF2-40B4-BE49-F238E27FC236}">
                <a16:creationId xmlns:a16="http://schemas.microsoft.com/office/drawing/2014/main" id="{8FA8D2F2-C267-40EE-9752-9B3C069D679A}"/>
              </a:ext>
            </a:extLst>
          </p:cNvPr>
          <p:cNvCxnSpPr>
            <a:stCxn id="4" idx="3"/>
          </p:cNvCxnSpPr>
          <p:nvPr/>
        </p:nvCxnSpPr>
        <p:spPr>
          <a:xfrm>
            <a:off x="5185954" y="1984495"/>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572501-34CC-4D34-8A42-9A19717760F8}"/>
              </a:ext>
            </a:extLst>
          </p:cNvPr>
          <p:cNvCxnSpPr/>
          <p:nvPr/>
        </p:nvCxnSpPr>
        <p:spPr>
          <a:xfrm>
            <a:off x="5185954" y="4007902"/>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04406F-94C0-47D9-B788-7F638DB66851}"/>
              </a:ext>
            </a:extLst>
          </p:cNvPr>
          <p:cNvCxnSpPr/>
          <p:nvPr/>
        </p:nvCxnSpPr>
        <p:spPr>
          <a:xfrm>
            <a:off x="5185954" y="6027978"/>
            <a:ext cx="896794" cy="333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38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B481DB5B-E4EA-4320-ADCD-70347CA8E893}"/>
              </a:ext>
            </a:extLst>
          </p:cNvPr>
          <p:cNvPicPr>
            <a:picLocks noChangeAspect="1"/>
          </p:cNvPicPr>
          <p:nvPr/>
        </p:nvPicPr>
        <p:blipFill>
          <a:blip r:embed="rId2"/>
          <a:stretch>
            <a:fillRect/>
          </a:stretch>
        </p:blipFill>
        <p:spPr>
          <a:xfrm>
            <a:off x="510071" y="995708"/>
            <a:ext cx="3813735" cy="1710688"/>
          </a:xfrm>
          <a:prstGeom prst="rect">
            <a:avLst/>
          </a:prstGeom>
        </p:spPr>
      </p:pic>
      <p:pic>
        <p:nvPicPr>
          <p:cNvPr id="5" name="Picture 4">
            <a:extLst>
              <a:ext uri="{FF2B5EF4-FFF2-40B4-BE49-F238E27FC236}">
                <a16:creationId xmlns:a16="http://schemas.microsoft.com/office/drawing/2014/main" id="{D168CCCB-B10B-47B4-940D-1534C3ECDB19}"/>
              </a:ext>
            </a:extLst>
          </p:cNvPr>
          <p:cNvPicPr>
            <a:picLocks noChangeAspect="1"/>
          </p:cNvPicPr>
          <p:nvPr/>
        </p:nvPicPr>
        <p:blipFill>
          <a:blip r:embed="rId3"/>
          <a:stretch>
            <a:fillRect/>
          </a:stretch>
        </p:blipFill>
        <p:spPr>
          <a:xfrm>
            <a:off x="510071" y="2937450"/>
            <a:ext cx="3813735" cy="1760185"/>
          </a:xfrm>
          <a:prstGeom prst="rect">
            <a:avLst/>
          </a:prstGeom>
        </p:spPr>
      </p:pic>
      <p:pic>
        <p:nvPicPr>
          <p:cNvPr id="6" name="Picture 5">
            <a:extLst>
              <a:ext uri="{FF2B5EF4-FFF2-40B4-BE49-F238E27FC236}">
                <a16:creationId xmlns:a16="http://schemas.microsoft.com/office/drawing/2014/main" id="{B5BCFE98-9C3E-4ECE-95A4-A35AB2D85B35}"/>
              </a:ext>
            </a:extLst>
          </p:cNvPr>
          <p:cNvPicPr>
            <a:picLocks noChangeAspect="1"/>
          </p:cNvPicPr>
          <p:nvPr/>
        </p:nvPicPr>
        <p:blipFill>
          <a:blip r:embed="rId4"/>
          <a:stretch>
            <a:fillRect/>
          </a:stretch>
        </p:blipFill>
        <p:spPr>
          <a:xfrm>
            <a:off x="510071" y="4926996"/>
            <a:ext cx="3813734" cy="1822056"/>
          </a:xfrm>
          <a:prstGeom prst="rect">
            <a:avLst/>
          </a:prstGeom>
        </p:spPr>
      </p:pic>
      <p:pic>
        <p:nvPicPr>
          <p:cNvPr id="7" name="Picture 6">
            <a:extLst>
              <a:ext uri="{FF2B5EF4-FFF2-40B4-BE49-F238E27FC236}">
                <a16:creationId xmlns:a16="http://schemas.microsoft.com/office/drawing/2014/main" id="{36276937-7F4F-4DF2-8D7A-B046EBBFACE8}"/>
              </a:ext>
            </a:extLst>
          </p:cNvPr>
          <p:cNvPicPr>
            <a:picLocks noChangeAspect="1"/>
          </p:cNvPicPr>
          <p:nvPr/>
        </p:nvPicPr>
        <p:blipFill>
          <a:blip r:embed="rId5"/>
          <a:stretch>
            <a:fillRect/>
          </a:stretch>
        </p:blipFill>
        <p:spPr>
          <a:xfrm>
            <a:off x="6772048" y="2694563"/>
            <a:ext cx="3333750" cy="1333500"/>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6D2520B5-21DE-46CE-8E4A-D6DF7D892828}"/>
              </a:ext>
            </a:extLst>
          </p:cNvPr>
          <p:cNvCxnSpPr>
            <a:stCxn id="3" idx="3"/>
          </p:cNvCxnSpPr>
          <p:nvPr/>
        </p:nvCxnSpPr>
        <p:spPr>
          <a:xfrm>
            <a:off x="4323806" y="1851052"/>
            <a:ext cx="2448242" cy="1086398"/>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7091D51-71B5-4681-A4BA-8EE5574EA1E5}"/>
              </a:ext>
            </a:extLst>
          </p:cNvPr>
          <p:cNvCxnSpPr>
            <a:stCxn id="5" idx="3"/>
            <a:endCxn id="7" idx="1"/>
          </p:cNvCxnSpPr>
          <p:nvPr/>
        </p:nvCxnSpPr>
        <p:spPr>
          <a:xfrm flipV="1">
            <a:off x="4323806" y="3361313"/>
            <a:ext cx="2448242" cy="456230"/>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D736BD-643B-4AB1-8700-C75F664DFCD2}"/>
              </a:ext>
            </a:extLst>
          </p:cNvPr>
          <p:cNvCxnSpPr>
            <a:stCxn id="6" idx="3"/>
          </p:cNvCxnSpPr>
          <p:nvPr/>
        </p:nvCxnSpPr>
        <p:spPr>
          <a:xfrm flipV="1">
            <a:off x="4323805" y="3737113"/>
            <a:ext cx="2448243" cy="2100911"/>
          </a:xfrm>
          <a:prstGeom prst="bentConnector3">
            <a:avLst>
              <a:gd name="adj1" fmla="val 5893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9257D00-B5AD-4F49-825F-91A8B03C17E7}"/>
              </a:ext>
            </a:extLst>
          </p:cNvPr>
          <p:cNvSpPr/>
          <p:nvPr/>
        </p:nvSpPr>
        <p:spPr>
          <a:xfrm>
            <a:off x="4700172" y="350916"/>
            <a:ext cx="7574653" cy="338554"/>
          </a:xfrm>
          <a:prstGeom prst="rect">
            <a:avLst/>
          </a:prstGeom>
        </p:spPr>
        <p:txBody>
          <a:bodyPr wrap="square">
            <a:spAutoFit/>
          </a:bodyPr>
          <a:lstStyle/>
          <a:p>
            <a:r>
              <a:rPr lang="en-GB" sz="1600" dirty="0">
                <a:solidFill>
                  <a:srgbClr val="6A9955"/>
                </a:solidFill>
                <a:latin typeface="Consolas" panose="020B0609020204030204" pitchFamily="49" charset="0"/>
              </a:rPr>
              <a:t>https://developer.microsoft.com/en-us/fluentui#/styles/web/icons</a:t>
            </a:r>
            <a:endParaRPr lang="en-GB" sz="1600" b="0" dirty="0">
              <a:solidFill>
                <a:srgbClr val="D4D4D4"/>
              </a:solidFill>
              <a:effectLst/>
              <a:latin typeface="Consolas" panose="020B0609020204030204" pitchFamily="49" charset="0"/>
            </a:endParaRPr>
          </a:p>
        </p:txBody>
      </p:sp>
      <p:pic>
        <p:nvPicPr>
          <p:cNvPr id="25" name="Picture 24">
            <a:extLst>
              <a:ext uri="{FF2B5EF4-FFF2-40B4-BE49-F238E27FC236}">
                <a16:creationId xmlns:a16="http://schemas.microsoft.com/office/drawing/2014/main" id="{955FE6A7-8C53-4C06-A26D-92CE1E96C7EB}"/>
              </a:ext>
            </a:extLst>
          </p:cNvPr>
          <p:cNvPicPr>
            <a:picLocks noChangeAspect="1"/>
          </p:cNvPicPr>
          <p:nvPr/>
        </p:nvPicPr>
        <p:blipFill>
          <a:blip r:embed="rId6"/>
          <a:stretch>
            <a:fillRect/>
          </a:stretch>
        </p:blipFill>
        <p:spPr>
          <a:xfrm>
            <a:off x="8508813" y="931487"/>
            <a:ext cx="3496424" cy="27531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376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Property Pane</a:t>
            </a:r>
          </a:p>
          <a:p>
            <a:endParaRPr lang="en-US" sz="4000" dirty="0"/>
          </a:p>
        </p:txBody>
      </p:sp>
      <p:pic>
        <p:nvPicPr>
          <p:cNvPr id="3" name="Picture 2">
            <a:extLst>
              <a:ext uri="{FF2B5EF4-FFF2-40B4-BE49-F238E27FC236}">
                <a16:creationId xmlns:a16="http://schemas.microsoft.com/office/drawing/2014/main" id="{6477FC70-7B0D-4DB2-89F2-F60C077F1AC0}"/>
              </a:ext>
            </a:extLst>
          </p:cNvPr>
          <p:cNvPicPr>
            <a:picLocks noChangeAspect="1"/>
          </p:cNvPicPr>
          <p:nvPr/>
        </p:nvPicPr>
        <p:blipFill>
          <a:blip r:embed="rId2"/>
          <a:stretch>
            <a:fillRect/>
          </a:stretch>
        </p:blipFill>
        <p:spPr>
          <a:xfrm>
            <a:off x="563907" y="1041056"/>
            <a:ext cx="4173991" cy="1571516"/>
          </a:xfrm>
          <a:prstGeom prst="rect">
            <a:avLst/>
          </a:prstGeom>
        </p:spPr>
      </p:pic>
      <p:pic>
        <p:nvPicPr>
          <p:cNvPr id="5" name="Picture 4">
            <a:extLst>
              <a:ext uri="{FF2B5EF4-FFF2-40B4-BE49-F238E27FC236}">
                <a16:creationId xmlns:a16="http://schemas.microsoft.com/office/drawing/2014/main" id="{4AC1E530-4D21-4930-B01A-31842B205D0F}"/>
              </a:ext>
            </a:extLst>
          </p:cNvPr>
          <p:cNvPicPr>
            <a:picLocks noChangeAspect="1"/>
          </p:cNvPicPr>
          <p:nvPr/>
        </p:nvPicPr>
        <p:blipFill>
          <a:blip r:embed="rId3"/>
          <a:stretch>
            <a:fillRect/>
          </a:stretch>
        </p:blipFill>
        <p:spPr>
          <a:xfrm>
            <a:off x="612238" y="2794432"/>
            <a:ext cx="4125659" cy="3886406"/>
          </a:xfrm>
          <a:prstGeom prst="rect">
            <a:avLst/>
          </a:prstGeom>
        </p:spPr>
      </p:pic>
      <p:pic>
        <p:nvPicPr>
          <p:cNvPr id="6" name="Picture 5">
            <a:extLst>
              <a:ext uri="{FF2B5EF4-FFF2-40B4-BE49-F238E27FC236}">
                <a16:creationId xmlns:a16="http://schemas.microsoft.com/office/drawing/2014/main" id="{B25FF34E-F967-4C8A-A75D-9B9587B17F78}"/>
              </a:ext>
            </a:extLst>
          </p:cNvPr>
          <p:cNvPicPr>
            <a:picLocks noChangeAspect="1"/>
          </p:cNvPicPr>
          <p:nvPr/>
        </p:nvPicPr>
        <p:blipFill>
          <a:blip r:embed="rId4"/>
          <a:stretch>
            <a:fillRect/>
          </a:stretch>
        </p:blipFill>
        <p:spPr>
          <a:xfrm>
            <a:off x="6218237" y="1826814"/>
            <a:ext cx="3371850" cy="48577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9379E954-17E9-48B7-98B2-9460E877C8F4}"/>
              </a:ext>
            </a:extLst>
          </p:cNvPr>
          <p:cNvPicPr>
            <a:picLocks noChangeAspect="1"/>
          </p:cNvPicPr>
          <p:nvPr/>
        </p:nvPicPr>
        <p:blipFill>
          <a:blip r:embed="rId5"/>
          <a:stretch>
            <a:fillRect/>
          </a:stretch>
        </p:blipFill>
        <p:spPr>
          <a:xfrm>
            <a:off x="6218237" y="4095662"/>
            <a:ext cx="3476625" cy="923925"/>
          </a:xfrm>
          <a:prstGeom prst="rect">
            <a:avLst/>
          </a:prstGeom>
          <a:effectLst>
            <a:outerShdw blurRad="63500" sx="102000" sy="102000" algn="ctr" rotWithShape="0">
              <a:prstClr val="black">
                <a:alpha val="40000"/>
              </a:prstClr>
            </a:outerShdw>
          </a:effectLst>
        </p:spPr>
      </p:pic>
      <p:cxnSp>
        <p:nvCxnSpPr>
          <p:cNvPr id="14" name="Connector: Elbow 13">
            <a:extLst>
              <a:ext uri="{FF2B5EF4-FFF2-40B4-BE49-F238E27FC236}">
                <a16:creationId xmlns:a16="http://schemas.microsoft.com/office/drawing/2014/main" id="{17F37F4B-0E03-49F4-99B3-564CBCBEC2D5}"/>
              </a:ext>
            </a:extLst>
          </p:cNvPr>
          <p:cNvCxnSpPr/>
          <p:nvPr/>
        </p:nvCxnSpPr>
        <p:spPr>
          <a:xfrm>
            <a:off x="1878496" y="4095662"/>
            <a:ext cx="4339741" cy="19804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02C0879-CFB5-4523-AAEA-2E1E9EA4A7AD}"/>
              </a:ext>
            </a:extLst>
          </p:cNvPr>
          <p:cNvCxnSpPr/>
          <p:nvPr/>
        </p:nvCxnSpPr>
        <p:spPr>
          <a:xfrm flipV="1">
            <a:off x="1967948" y="4737635"/>
            <a:ext cx="4250289" cy="1305356"/>
          </a:xfrm>
          <a:prstGeom prst="bentConnector3">
            <a:avLst>
              <a:gd name="adj1" fmla="val 6964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36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58EEEEE3-DDDE-45E9-A373-9BB86DFB74BE}"/>
              </a:ext>
            </a:extLst>
          </p:cNvPr>
          <p:cNvPicPr>
            <a:picLocks noChangeAspect="1"/>
          </p:cNvPicPr>
          <p:nvPr/>
        </p:nvPicPr>
        <p:blipFill>
          <a:blip r:embed="rId2"/>
          <a:stretch>
            <a:fillRect/>
          </a:stretch>
        </p:blipFill>
        <p:spPr>
          <a:xfrm>
            <a:off x="8319062" y="2823657"/>
            <a:ext cx="3686175" cy="158115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58024B2-DE0E-433F-B923-1CD6D81A24A7}"/>
              </a:ext>
            </a:extLst>
          </p:cNvPr>
          <p:cNvPicPr>
            <a:picLocks noChangeAspect="1"/>
          </p:cNvPicPr>
          <p:nvPr/>
        </p:nvPicPr>
        <p:blipFill>
          <a:blip r:embed="rId3"/>
          <a:stretch>
            <a:fillRect/>
          </a:stretch>
        </p:blipFill>
        <p:spPr>
          <a:xfrm>
            <a:off x="600755" y="2409072"/>
            <a:ext cx="7282090" cy="2410321"/>
          </a:xfrm>
          <a:prstGeom prst="rect">
            <a:avLst/>
          </a:prstGeom>
        </p:spPr>
      </p:pic>
    </p:spTree>
    <p:extLst>
      <p:ext uri="{BB962C8B-B14F-4D97-AF65-F5344CB8AC3E}">
        <p14:creationId xmlns:p14="http://schemas.microsoft.com/office/powerpoint/2010/main" val="1678727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A73900F2-6C26-4452-AC69-121AFDD7192E}"/>
              </a:ext>
            </a:extLst>
          </p:cNvPr>
          <p:cNvPicPr>
            <a:picLocks noChangeAspect="1"/>
          </p:cNvPicPr>
          <p:nvPr/>
        </p:nvPicPr>
        <p:blipFill>
          <a:blip r:embed="rId2"/>
          <a:stretch>
            <a:fillRect/>
          </a:stretch>
        </p:blipFill>
        <p:spPr>
          <a:xfrm>
            <a:off x="573414" y="1100281"/>
            <a:ext cx="7055294" cy="4574562"/>
          </a:xfrm>
          <a:prstGeom prst="rect">
            <a:avLst/>
          </a:prstGeom>
        </p:spPr>
      </p:pic>
      <p:pic>
        <p:nvPicPr>
          <p:cNvPr id="5" name="Picture 4">
            <a:extLst>
              <a:ext uri="{FF2B5EF4-FFF2-40B4-BE49-F238E27FC236}">
                <a16:creationId xmlns:a16="http://schemas.microsoft.com/office/drawing/2014/main" id="{F339F58C-BDD4-42E1-81EB-793E0B420CE0}"/>
              </a:ext>
            </a:extLst>
          </p:cNvPr>
          <p:cNvPicPr>
            <a:picLocks noChangeAspect="1"/>
          </p:cNvPicPr>
          <p:nvPr/>
        </p:nvPicPr>
        <p:blipFill>
          <a:blip r:embed="rId3"/>
          <a:stretch>
            <a:fillRect/>
          </a:stretch>
        </p:blipFill>
        <p:spPr>
          <a:xfrm>
            <a:off x="8272136" y="1835149"/>
            <a:ext cx="3590925" cy="332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9396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4" name="Picture 3">
            <a:extLst>
              <a:ext uri="{FF2B5EF4-FFF2-40B4-BE49-F238E27FC236}">
                <a16:creationId xmlns:a16="http://schemas.microsoft.com/office/drawing/2014/main" id="{9C93EEAC-42E0-4768-80DB-11E3D534A38F}"/>
              </a:ext>
            </a:extLst>
          </p:cNvPr>
          <p:cNvPicPr>
            <a:picLocks noChangeAspect="1"/>
          </p:cNvPicPr>
          <p:nvPr/>
        </p:nvPicPr>
        <p:blipFill>
          <a:blip r:embed="rId2"/>
          <a:stretch>
            <a:fillRect/>
          </a:stretch>
        </p:blipFill>
        <p:spPr>
          <a:xfrm>
            <a:off x="5675243" y="909430"/>
            <a:ext cx="3657600" cy="363855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A4446FE-39FF-4C38-8572-50829C388771}"/>
              </a:ext>
            </a:extLst>
          </p:cNvPr>
          <p:cNvPicPr>
            <a:picLocks noChangeAspect="1"/>
          </p:cNvPicPr>
          <p:nvPr/>
        </p:nvPicPr>
        <p:blipFill>
          <a:blip r:embed="rId3"/>
          <a:stretch>
            <a:fillRect/>
          </a:stretch>
        </p:blipFill>
        <p:spPr>
          <a:xfrm>
            <a:off x="644467" y="909430"/>
            <a:ext cx="4463110" cy="5778683"/>
          </a:xfrm>
          <a:prstGeom prst="rect">
            <a:avLst/>
          </a:prstGeom>
        </p:spPr>
      </p:pic>
      <p:sp>
        <p:nvSpPr>
          <p:cNvPr id="7" name="Rectangle 6">
            <a:extLst>
              <a:ext uri="{FF2B5EF4-FFF2-40B4-BE49-F238E27FC236}">
                <a16:creationId xmlns:a16="http://schemas.microsoft.com/office/drawing/2014/main" id="{F0178D91-FFD6-4886-8F00-10AEAD03807C}"/>
              </a:ext>
            </a:extLst>
          </p:cNvPr>
          <p:cNvSpPr/>
          <p:nvPr/>
        </p:nvSpPr>
        <p:spPr>
          <a:xfrm>
            <a:off x="5675243" y="536712"/>
            <a:ext cx="6599582" cy="307777"/>
          </a:xfrm>
          <a:prstGeom prst="rect">
            <a:avLst/>
          </a:prstGeom>
        </p:spPr>
        <p:txBody>
          <a:bodyPr wrap="square">
            <a:spAutoFit/>
          </a:bodyPr>
          <a:lstStyle/>
          <a:p>
            <a:r>
              <a:rPr lang="en-GB" sz="1400" dirty="0">
                <a:solidFill>
                  <a:srgbClr val="6A9955"/>
                </a:solidFill>
                <a:latin typeface="Consolas" panose="020B0609020204030204" pitchFamily="49" charset="0"/>
              </a:rPr>
              <a:t>https://developer.microsoft.com/en-us/fluentui#/styles/web/icons</a:t>
            </a:r>
            <a:endParaRPr lang="en-GB" sz="1400" b="0" dirty="0">
              <a:solidFill>
                <a:srgbClr val="D4D4D4"/>
              </a:solidFill>
              <a:effectLst/>
              <a:latin typeface="Consolas" panose="020B0609020204030204" pitchFamily="49" charset="0"/>
            </a:endParaRPr>
          </a:p>
        </p:txBody>
      </p:sp>
      <p:pic>
        <p:nvPicPr>
          <p:cNvPr id="8" name="Picture 7">
            <a:extLst>
              <a:ext uri="{FF2B5EF4-FFF2-40B4-BE49-F238E27FC236}">
                <a16:creationId xmlns:a16="http://schemas.microsoft.com/office/drawing/2014/main" id="{FFA89EE1-CC39-4877-9C4B-F3EBEDA1046F}"/>
              </a:ext>
            </a:extLst>
          </p:cNvPr>
          <p:cNvPicPr>
            <a:picLocks noChangeAspect="1"/>
          </p:cNvPicPr>
          <p:nvPr/>
        </p:nvPicPr>
        <p:blipFill>
          <a:blip r:embed="rId4"/>
          <a:stretch>
            <a:fillRect/>
          </a:stretch>
        </p:blipFill>
        <p:spPr>
          <a:xfrm>
            <a:off x="5675243" y="4675338"/>
            <a:ext cx="4463110" cy="2012775"/>
          </a:xfrm>
          <a:prstGeom prst="rect">
            <a:avLst/>
          </a:prstGeom>
          <a:effectLst>
            <a:outerShdw blurRad="63500" sx="102000" sy="102000" algn="ctr" rotWithShape="0">
              <a:prstClr val="black">
                <a:alpha val="40000"/>
              </a:prstClr>
            </a:outerShdw>
          </a:effectLst>
        </p:spPr>
      </p:pic>
      <p:cxnSp>
        <p:nvCxnSpPr>
          <p:cNvPr id="10" name="Straight Arrow Connector 9">
            <a:extLst>
              <a:ext uri="{FF2B5EF4-FFF2-40B4-BE49-F238E27FC236}">
                <a16:creationId xmlns:a16="http://schemas.microsoft.com/office/drawing/2014/main" id="{A38BB4B8-A81E-4223-B2F0-FE61C13DFD60}"/>
              </a:ext>
            </a:extLst>
          </p:cNvPr>
          <p:cNvCxnSpPr/>
          <p:nvPr/>
        </p:nvCxnSpPr>
        <p:spPr>
          <a:xfrm>
            <a:off x="5107577" y="2226365"/>
            <a:ext cx="48815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84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Loading SharePoint Data in a SPFx web part</a:t>
            </a:r>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2805063"/>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Page Context</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Web Services Overview</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SharePoint REST API’s</a:t>
            </a: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Using </a:t>
            </a:r>
            <a:r>
              <a:rPr lang="en-US" sz="2400" dirty="0" err="1">
                <a:solidFill>
                  <a:schemeClr val="tx1">
                    <a:lumMod val="65000"/>
                    <a:lumOff val="35000"/>
                  </a:schemeClr>
                </a:solidFill>
              </a:rPr>
              <a:t>HttpClient</a:t>
            </a:r>
            <a:endParaRPr lang="en-US" sz="2400" dirty="0">
              <a:solidFill>
                <a:schemeClr val="tx1">
                  <a:lumMod val="65000"/>
                  <a:lumOff val="35000"/>
                </a:schemeClr>
              </a:solidFill>
            </a:endParaRPr>
          </a:p>
          <a:p>
            <a:pPr marL="342900" indent="-342900">
              <a:lnSpc>
                <a:spcPct val="150000"/>
              </a:lnSpc>
              <a:buFont typeface="Wingdings" panose="05000000000000000000" pitchFamily="2" charset="2"/>
              <a:buChar char="ü"/>
            </a:pPr>
            <a:r>
              <a:rPr lang="en-US" sz="2400" dirty="0">
                <a:solidFill>
                  <a:schemeClr val="tx1">
                    <a:lumMod val="65000"/>
                    <a:lumOff val="35000"/>
                  </a:schemeClr>
                </a:solidFill>
              </a:rPr>
              <a:t>Loading SharePoint data</a:t>
            </a:r>
          </a:p>
        </p:txBody>
      </p:sp>
    </p:spTree>
    <p:extLst>
      <p:ext uri="{BB962C8B-B14F-4D97-AF65-F5344CB8AC3E}">
        <p14:creationId xmlns:p14="http://schemas.microsoft.com/office/powerpoint/2010/main" val="936914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6313" y="185755"/>
            <a:ext cx="9748837" cy="720725"/>
          </a:xfrm>
        </p:spPr>
        <p:txBody>
          <a:bodyPr>
            <a:normAutofit/>
          </a:bodyPr>
          <a:lstStyle/>
          <a:p>
            <a:r>
              <a:rPr lang="en-US" sz="4000" dirty="0"/>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6313" y="1287463"/>
            <a:ext cx="11460162" cy="1352550"/>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a:buFont typeface="Wingdings" panose="05000000000000000000" pitchFamily="2" charset="2"/>
              <a:buChar char="ü"/>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771590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73426" y="373063"/>
            <a:ext cx="9651724" cy="899146"/>
          </a:xfrm>
        </p:spPr>
        <p:txBody>
          <a:bodyPr>
            <a:normAutofit/>
          </a:bodyPr>
          <a:lstStyle/>
          <a:p>
            <a:r>
              <a:rPr lang="en-US" sz="4000" dirty="0"/>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133430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36104" y="373063"/>
            <a:ext cx="10089046" cy="899146"/>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526774" y="1555435"/>
            <a:ext cx="7134225" cy="4851400"/>
          </a:xfrm>
        </p:spPr>
        <p:txBody>
          <a:bodyPr>
            <a:normAutofit lnSpcReduction="10000"/>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marL="0" indent="0" algn="just">
              <a:lnSpc>
                <a:spcPct val="130000"/>
              </a:lnSpc>
              <a:buNone/>
            </a:pPr>
            <a:r>
              <a:rPr lang="en-US" sz="1400"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15950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695738" y="373063"/>
            <a:ext cx="10029411" cy="630789"/>
          </a:xfrm>
        </p:spPr>
        <p:txBody>
          <a:bodyPr>
            <a:normAutofit fontScale="90000"/>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695739" y="1103243"/>
            <a:ext cx="10725151" cy="5891282"/>
          </a:xfrm>
        </p:spPr>
        <p:txBody>
          <a:bodyPr>
            <a:normAutofit fontScale="32500" lnSpcReduction="20000"/>
          </a:bodyPr>
          <a:lstStyle/>
          <a:p>
            <a:pPr algn="just">
              <a:buFont typeface="Wingdings" panose="05000000000000000000" pitchFamily="2" charset="2"/>
              <a:buChar char="ü"/>
            </a:pPr>
            <a:r>
              <a:rPr lang="en-US" sz="4000" dirty="0" err="1"/>
              <a:t>HttpClient</a:t>
            </a:r>
            <a:r>
              <a:rPr lang="en-US" sz="4000" dirty="0"/>
              <a:t> implements a basic set of features for performing REST operations against a generic service.</a:t>
            </a:r>
          </a:p>
          <a:p>
            <a:pPr lvl="1" algn="just">
              <a:lnSpc>
                <a:spcPct val="170000"/>
              </a:lnSpc>
              <a:buFont typeface="Wingdings" panose="05000000000000000000" pitchFamily="2" charset="2"/>
              <a:buChar char="ü"/>
            </a:pPr>
            <a:r>
              <a:rPr lang="en-US" sz="4000" b="1" dirty="0"/>
              <a:t>import { </a:t>
            </a:r>
            <a:r>
              <a:rPr lang="en-US" sz="4000" b="1" dirty="0" err="1"/>
              <a:t>HttpClient</a:t>
            </a:r>
            <a:r>
              <a:rPr lang="en-US" sz="4000" b="1" dirty="0"/>
              <a:t>, </a:t>
            </a:r>
            <a:r>
              <a:rPr lang="en-US" sz="4000" b="1" dirty="0" err="1"/>
              <a:t>IHttpClientOptions</a:t>
            </a:r>
            <a:r>
              <a:rPr lang="en-US" sz="4000" b="1" dirty="0"/>
              <a:t>, </a:t>
            </a:r>
            <a:r>
              <a:rPr lang="en-US" sz="4000" b="1" dirty="0" err="1"/>
              <a:t>HttpClientResponse</a:t>
            </a:r>
            <a:r>
              <a:rPr lang="en-US" sz="4000" b="1" dirty="0"/>
              <a:t> } from '@</a:t>
            </a:r>
            <a:r>
              <a:rPr lang="en-US" sz="4000" b="1" dirty="0" err="1"/>
              <a:t>microsoft</a:t>
            </a:r>
            <a:r>
              <a:rPr lang="en-US" sz="4000" b="1" dirty="0"/>
              <a:t>/</a:t>
            </a:r>
            <a:r>
              <a:rPr lang="en-US" sz="4000" b="1" dirty="0" err="1"/>
              <a:t>sp</a:t>
            </a:r>
            <a:r>
              <a:rPr lang="en-US" sz="4000" b="1" dirty="0"/>
              <a:t>-http’</a:t>
            </a:r>
          </a:p>
          <a:p>
            <a:pPr algn="just">
              <a:lnSpc>
                <a:spcPct val="170000"/>
              </a:lnSpc>
              <a:buFont typeface="Wingdings" panose="05000000000000000000" pitchFamily="2" charset="2"/>
              <a:buChar char="ü"/>
            </a:pPr>
            <a:r>
              <a:rPr lang="en-US" sz="4000" dirty="0"/>
              <a:t>If you already used the </a:t>
            </a:r>
            <a:r>
              <a:rPr lang="en-US" sz="4000" b="1" dirty="0" err="1"/>
              <a:t>HttpClient</a:t>
            </a:r>
            <a:r>
              <a:rPr lang="en-US" sz="4000" b="1" dirty="0"/>
              <a:t> and </a:t>
            </a:r>
            <a:r>
              <a:rPr lang="en-US" sz="4000" b="1" dirty="0" err="1"/>
              <a:t>SPHttpClient</a:t>
            </a:r>
            <a:r>
              <a:rPr lang="en-US" sz="4000" b="1" dirty="0"/>
              <a:t> </a:t>
            </a:r>
            <a:r>
              <a:rPr lang="en-US" sz="4000"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sz="4000" dirty="0"/>
              <a:t>If you need to make calls with other HTTP methods, you can make use of the fetch which is available on both </a:t>
            </a:r>
            <a:r>
              <a:rPr lang="en-US" sz="4000" b="1" dirty="0"/>
              <a:t>the </a:t>
            </a:r>
            <a:r>
              <a:rPr lang="en-US" sz="4000" b="1" dirty="0" err="1"/>
              <a:t>HttpClient</a:t>
            </a:r>
            <a:r>
              <a:rPr lang="en-US" sz="4000" b="1" dirty="0"/>
              <a:t> and </a:t>
            </a:r>
            <a:r>
              <a:rPr lang="en-US" sz="4000" b="1" dirty="0" err="1"/>
              <a:t>SPHttpClient</a:t>
            </a:r>
            <a:r>
              <a:rPr lang="en-US" sz="4000" b="1" dirty="0"/>
              <a:t> </a:t>
            </a:r>
            <a:r>
              <a:rPr lang="en-US" sz="4000"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sz="3400" b="1" dirty="0"/>
              <a:t>how you can make use of the fetch method and specifying the request method to perform: </a:t>
            </a:r>
            <a:r>
              <a:rPr lang="en-US" sz="3400" b="1" dirty="0" err="1"/>
              <a:t>spHttpClient</a:t>
            </a:r>
            <a:endParaRPr lang="en-US" sz="3400" b="1" dirty="0"/>
          </a:p>
          <a:p>
            <a:pPr marL="466298" lvl="1" indent="0" algn="just">
              <a:lnSpc>
                <a:spcPct val="150000"/>
              </a:lnSpc>
              <a:buNone/>
            </a:pPr>
            <a:r>
              <a:rPr lang="en-US" sz="3400" b="1" i="1" dirty="0" err="1">
                <a:solidFill>
                  <a:schemeClr val="accent6">
                    <a:lumMod val="75000"/>
                  </a:schemeClr>
                </a:solidFill>
                <a:highlight>
                  <a:srgbClr val="FFFF00"/>
                </a:highlight>
              </a:rPr>
              <a:t>this.props.context.spHttpClient.fetch</a:t>
            </a:r>
            <a:r>
              <a:rPr lang="en-US" sz="3400" b="1" i="1" dirty="0">
                <a:solidFill>
                  <a:schemeClr val="accent6">
                    <a:lumMod val="75000"/>
                  </a:schemeClr>
                </a:solidFill>
                <a:highlight>
                  <a:srgbClr val="FFFF00"/>
                </a:highlight>
              </a:rPr>
              <a:t>(</a:t>
            </a:r>
            <a:r>
              <a:rPr lang="en-US" sz="3400" b="1" i="1" dirty="0" err="1">
                <a:solidFill>
                  <a:schemeClr val="accent6">
                    <a:lumMod val="75000"/>
                  </a:schemeClr>
                </a:solidFill>
                <a:highlight>
                  <a:srgbClr val="FFFF00"/>
                </a:highlight>
              </a:rPr>
              <a:t>restUrl</a:t>
            </a:r>
            <a:r>
              <a:rPr lang="en-US" sz="3400" b="1" i="1" dirty="0">
                <a:solidFill>
                  <a:schemeClr val="accent6">
                    <a:lumMod val="75000"/>
                  </a:schemeClr>
                </a:solidFill>
                <a:highlight>
                  <a:srgbClr val="FFFF00"/>
                </a:highlight>
              </a:rPr>
              <a:t>, SPHttpClient.configurations.v1, {  </a:t>
            </a:r>
          </a:p>
          <a:p>
            <a:pPr marL="466298" lvl="1" indent="0">
              <a:lnSpc>
                <a:spcPct val="150000"/>
              </a:lnSpc>
              <a:buNone/>
            </a:pPr>
            <a:r>
              <a:rPr lang="en-US" sz="3400" b="1" i="1" dirty="0">
                <a:solidFill>
                  <a:schemeClr val="accent6">
                    <a:lumMod val="75000"/>
                  </a:schemeClr>
                </a:solidFill>
                <a:highlight>
                  <a:srgbClr val="FFFF00"/>
                </a:highlight>
              </a:rPr>
              <a:t>method: "PATCH",  </a:t>
            </a:r>
          </a:p>
          <a:p>
            <a:pPr marL="466298" lvl="1" indent="0">
              <a:lnSpc>
                <a:spcPct val="150000"/>
              </a:lnSpc>
              <a:buNone/>
            </a:pPr>
            <a:r>
              <a:rPr lang="en-US" sz="3400" b="1" i="1" dirty="0">
                <a:solidFill>
                  <a:schemeClr val="accent6">
                    <a:lumMod val="75000"/>
                  </a:schemeClr>
                </a:solidFill>
                <a:highlight>
                  <a:srgbClr val="FFFF00"/>
                </a:highlight>
              </a:rPr>
              <a:t>body: </a:t>
            </a:r>
            <a:r>
              <a:rPr lang="en-US" sz="3400" b="1" i="1" dirty="0" err="1">
                <a:solidFill>
                  <a:schemeClr val="accent6">
                    <a:lumMod val="75000"/>
                  </a:schemeClr>
                </a:solidFill>
                <a:highlight>
                  <a:srgbClr val="FFFF00"/>
                </a:highlight>
              </a:rPr>
              <a:t>JSON.stringify</a:t>
            </a:r>
            <a:r>
              <a:rPr lang="en-US" sz="3400" b="1" i="1" dirty="0">
                <a:solidFill>
                  <a:schemeClr val="accent6">
                    <a:lumMod val="75000"/>
                  </a:schemeClr>
                </a:solidFill>
                <a:highlight>
                  <a:srgbClr val="FFFF00"/>
                </a:highlight>
              </a:rPr>
              <a:t>({ </a:t>
            </a:r>
          </a:p>
          <a:p>
            <a:pPr marL="466298" lvl="1" indent="0">
              <a:lnSpc>
                <a:spcPct val="150000"/>
              </a:lnSpc>
              <a:buNone/>
            </a:pPr>
            <a:r>
              <a:rPr lang="en-US" sz="3400" b="1" i="1" dirty="0">
                <a:solidFill>
                  <a:schemeClr val="accent6">
                    <a:lumMod val="75000"/>
                  </a:schemeClr>
                </a:solidFill>
                <a:highlight>
                  <a:srgbClr val="FFFF00"/>
                </a:highlight>
              </a:rPr>
              <a:t>   "Something": "Some content to patch"  })</a:t>
            </a:r>
          </a:p>
          <a:p>
            <a:pPr marL="466298" lvl="1" indent="0">
              <a:lnSpc>
                <a:spcPct val="150000"/>
              </a:lnSpc>
              <a:buNone/>
            </a:pPr>
            <a:r>
              <a:rPr lang="en-US" sz="3400" b="1" i="1" dirty="0">
                <a:solidFill>
                  <a:schemeClr val="accent6">
                    <a:lumMod val="75000"/>
                  </a:schemeClr>
                </a:solidFill>
                <a:highlight>
                  <a:srgbClr val="FFFF00"/>
                </a:highlight>
              </a:rPr>
              <a:t>}).then((response: </a:t>
            </a:r>
            <a:r>
              <a:rPr lang="en-US" sz="3400" b="1" i="1" dirty="0" err="1">
                <a:solidFill>
                  <a:schemeClr val="accent6">
                    <a:lumMod val="75000"/>
                  </a:schemeClr>
                </a:solidFill>
                <a:highlight>
                  <a:srgbClr val="FFFF00"/>
                </a:highlight>
              </a:rPr>
              <a:t>SPHttpClientResponse</a:t>
            </a:r>
            <a:r>
              <a:rPr lang="en-US" sz="3400"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sz="3400" b="1" dirty="0"/>
              <a:t>with the </a:t>
            </a:r>
            <a:r>
              <a:rPr lang="en-US" sz="3400" b="1" dirty="0" err="1"/>
              <a:t>HttpClient</a:t>
            </a:r>
            <a:r>
              <a:rPr lang="en-US" sz="3400" b="1" dirty="0"/>
              <a:t>, but you will notice that is not that different to use:</a:t>
            </a:r>
          </a:p>
          <a:p>
            <a:pPr marL="466298" lvl="1" indent="0">
              <a:lnSpc>
                <a:spcPct val="150000"/>
              </a:lnSpc>
              <a:buNone/>
            </a:pPr>
            <a:r>
              <a:rPr lang="en-US" sz="3400" b="1" dirty="0" err="1">
                <a:solidFill>
                  <a:schemeClr val="accent6">
                    <a:lumMod val="75000"/>
                  </a:schemeClr>
                </a:solidFill>
                <a:highlight>
                  <a:srgbClr val="FFFF00"/>
                </a:highlight>
              </a:rPr>
              <a:t>this.props.context.httpClient.fetch</a:t>
            </a:r>
            <a:r>
              <a:rPr lang="en-US" sz="3400" b="1" dirty="0">
                <a:solidFill>
                  <a:schemeClr val="accent6">
                    <a:lumMod val="75000"/>
                  </a:schemeClr>
                </a:solidFill>
                <a:highlight>
                  <a:srgbClr val="FFFF00"/>
                </a:highlight>
              </a:rPr>
              <a:t>(</a:t>
            </a:r>
            <a:r>
              <a:rPr lang="en-US" sz="3400" b="1" dirty="0" err="1">
                <a:solidFill>
                  <a:schemeClr val="accent6">
                    <a:lumMod val="75000"/>
                  </a:schemeClr>
                </a:solidFill>
                <a:highlight>
                  <a:srgbClr val="FFFF00"/>
                </a:highlight>
              </a:rPr>
              <a:t>restUrl</a:t>
            </a:r>
            <a:r>
              <a:rPr lang="en-US" sz="3400" b="1" dirty="0">
                <a:solidFill>
                  <a:schemeClr val="accent6">
                    <a:lumMod val="75000"/>
                  </a:schemeClr>
                </a:solidFill>
                <a:highlight>
                  <a:srgbClr val="FFFF00"/>
                </a:highlight>
              </a:rPr>
              <a:t>, HttpClient.configurations.v1, </a:t>
            </a:r>
          </a:p>
          <a:p>
            <a:pPr marL="466298" lvl="1" indent="0">
              <a:lnSpc>
                <a:spcPct val="150000"/>
              </a:lnSpc>
              <a:buNone/>
            </a:pPr>
            <a:r>
              <a:rPr lang="en-US" sz="3400" b="1" dirty="0">
                <a:solidFill>
                  <a:schemeClr val="accent6">
                    <a:lumMod val="75000"/>
                  </a:schemeClr>
                </a:solidFill>
                <a:highlight>
                  <a:srgbClr val="FFFF00"/>
                </a:highlight>
              </a:rPr>
              <a:t>{  method: "DELETE"})</a:t>
            </a:r>
          </a:p>
          <a:p>
            <a:pPr marL="466298" lvl="1" indent="0">
              <a:lnSpc>
                <a:spcPct val="150000"/>
              </a:lnSpc>
              <a:buNone/>
            </a:pPr>
            <a:r>
              <a:rPr lang="en-US" sz="3400" b="1" dirty="0">
                <a:solidFill>
                  <a:schemeClr val="accent6">
                    <a:lumMod val="75000"/>
                  </a:schemeClr>
                </a:solidFill>
                <a:highlight>
                  <a:srgbClr val="FFFF00"/>
                </a:highlight>
              </a:rPr>
              <a:t>.then((response: </a:t>
            </a:r>
            <a:r>
              <a:rPr lang="en-US" sz="3400" b="1" dirty="0" err="1">
                <a:solidFill>
                  <a:schemeClr val="accent6">
                    <a:lumMod val="75000"/>
                  </a:schemeClr>
                </a:solidFill>
                <a:highlight>
                  <a:srgbClr val="FFFF00"/>
                </a:highlight>
              </a:rPr>
              <a:t>HttpClientResponse</a:t>
            </a:r>
            <a:r>
              <a:rPr lang="en-US" sz="3400" b="1" dirty="0">
                <a:solidFill>
                  <a:schemeClr val="accent6">
                    <a:lumMod val="75000"/>
                  </a:schemeClr>
                </a:solidFill>
                <a:highlight>
                  <a:srgbClr val="FFFF00"/>
                </a:highlight>
              </a:rPr>
              <a:t>) =&gt; {   // Do your thing</a:t>
            </a:r>
          </a:p>
          <a:p>
            <a:pPr marL="466298" lvl="1" indent="0">
              <a:lnSpc>
                <a:spcPct val="150000"/>
              </a:lnSpc>
              <a:buNone/>
            </a:pPr>
            <a:r>
              <a:rPr lang="en-US" sz="3400" b="1" dirty="0">
                <a:solidFill>
                  <a:schemeClr val="accent6">
                    <a:lumMod val="75000"/>
                  </a:schemeClr>
                </a:solidFill>
                <a:highlight>
                  <a:srgbClr val="FFFF00"/>
                </a:highlight>
              </a:rPr>
              <a:t>});</a:t>
            </a:r>
            <a:endParaRPr lang="en-US" sz="3400" b="1" dirty="0">
              <a:highlight>
                <a:srgbClr val="FFFF00"/>
              </a:highlight>
            </a:endParaRPr>
          </a:p>
        </p:txBody>
      </p:sp>
      <p:pic>
        <p:nvPicPr>
          <p:cNvPr id="4" name="Picture 3">
            <a:extLst>
              <a:ext uri="{FF2B5EF4-FFF2-40B4-BE49-F238E27FC236}">
                <a16:creationId xmlns:a16="http://schemas.microsoft.com/office/drawing/2014/main" id="{F3A80D4A-7FB6-4BB9-9643-A575A4D8EE30}"/>
              </a:ext>
            </a:extLst>
          </p:cNvPr>
          <p:cNvPicPr>
            <a:picLocks noChangeAspect="1"/>
          </p:cNvPicPr>
          <p:nvPr/>
        </p:nvPicPr>
        <p:blipFill>
          <a:blip r:embed="rId2"/>
          <a:stretch>
            <a:fillRect/>
          </a:stretch>
        </p:blipFill>
        <p:spPr>
          <a:xfrm>
            <a:off x="6139969" y="4648914"/>
            <a:ext cx="5857392" cy="1023360"/>
          </a:xfrm>
          <a:prstGeom prst="rect">
            <a:avLst/>
          </a:prstGeom>
        </p:spPr>
      </p:pic>
    </p:spTree>
    <p:extLst>
      <p:ext uri="{BB962C8B-B14F-4D97-AF65-F5344CB8AC3E}">
        <p14:creationId xmlns:p14="http://schemas.microsoft.com/office/powerpoint/2010/main" val="351309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Property Pane Dynamic Data</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5078895" cy="2677656"/>
          </a:xfrm>
          <a:prstGeom prst="rect">
            <a:avLst/>
          </a:prstGeom>
        </p:spPr>
        <p:txBody>
          <a:bodyPr wrap="square">
            <a:spAutoFit/>
          </a:bodyPr>
          <a:lstStyle/>
          <a:p>
            <a:pPr algn="just"/>
            <a:r>
              <a:rPr lang="en-US" sz="2400" dirty="0"/>
              <a:t>Using the dynamic data capability, you can connect SharePoint Framework client-side web parts and extensions to each other and exchange information between the components. This allows you to build rich experiences and compelling end-user solutions.</a:t>
            </a:r>
          </a:p>
        </p:txBody>
      </p:sp>
      <p:pic>
        <p:nvPicPr>
          <p:cNvPr id="5" name="Picture 4">
            <a:extLst>
              <a:ext uri="{FF2B5EF4-FFF2-40B4-BE49-F238E27FC236}">
                <a16:creationId xmlns:a16="http://schemas.microsoft.com/office/drawing/2014/main" id="{4219FA23-DC5E-4898-AF04-F015C12C6EB1}"/>
              </a:ext>
            </a:extLst>
          </p:cNvPr>
          <p:cNvPicPr>
            <a:picLocks noChangeAspect="1"/>
          </p:cNvPicPr>
          <p:nvPr/>
        </p:nvPicPr>
        <p:blipFill>
          <a:blip r:embed="rId2"/>
          <a:stretch>
            <a:fillRect/>
          </a:stretch>
        </p:blipFill>
        <p:spPr>
          <a:xfrm>
            <a:off x="6131173" y="1798982"/>
            <a:ext cx="6305301" cy="3693327"/>
          </a:xfrm>
          <a:prstGeom prst="rect">
            <a:avLst/>
          </a:prstGeom>
          <a:effectLst>
            <a:outerShdw blurRad="76200" dist="63500" dir="2700000" algn="tl" rotWithShape="0">
              <a:schemeClr val="tx1">
                <a:lumMod val="50000"/>
                <a:lumOff val="50000"/>
                <a:alpha val="40000"/>
              </a:schemeClr>
            </a:outerShdw>
          </a:effectLst>
        </p:spPr>
      </p:pic>
    </p:spTree>
    <p:extLst>
      <p:ext uri="{BB962C8B-B14F-4D97-AF65-F5344CB8AC3E}">
        <p14:creationId xmlns:p14="http://schemas.microsoft.com/office/powerpoint/2010/main" val="78050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Custom property Pane controls</a:t>
            </a:r>
          </a:p>
        </p:txBody>
      </p:sp>
      <p:sp>
        <p:nvSpPr>
          <p:cNvPr id="3" name="Rectangle 2">
            <a:extLst>
              <a:ext uri="{FF2B5EF4-FFF2-40B4-BE49-F238E27FC236}">
                <a16:creationId xmlns:a16="http://schemas.microsoft.com/office/drawing/2014/main" id="{1BFD9D49-5099-43DA-9F92-DA22F8FCF739}"/>
              </a:ext>
            </a:extLst>
          </p:cNvPr>
          <p:cNvSpPr/>
          <p:nvPr/>
        </p:nvSpPr>
        <p:spPr>
          <a:xfrm>
            <a:off x="755375" y="1465215"/>
            <a:ext cx="10575234" cy="1938992"/>
          </a:xfrm>
          <a:prstGeom prst="rect">
            <a:avLst/>
          </a:prstGeom>
        </p:spPr>
        <p:txBody>
          <a:bodyPr wrap="square">
            <a:spAutoFit/>
          </a:bodyPr>
          <a:lstStyle/>
          <a:p>
            <a:pPr algn="just"/>
            <a:r>
              <a:rPr lang="en-US" sz="2400" dirty="0"/>
              <a:t>The SharePoint Framework contains a set of standard controls for the property pane. But sometimes you need additional functionality beyond the basic controls. You might need asynchronous updates to the data on a control or a specific user interface. Build a custom control for the property pane to get the functionality you need.</a:t>
            </a:r>
          </a:p>
        </p:txBody>
      </p:sp>
      <p:sp>
        <p:nvSpPr>
          <p:cNvPr id="4" name="Rectangle 3">
            <a:extLst>
              <a:ext uri="{FF2B5EF4-FFF2-40B4-BE49-F238E27FC236}">
                <a16:creationId xmlns:a16="http://schemas.microsoft.com/office/drawing/2014/main" id="{4D88045F-D5E1-499E-84D9-DB81C0B152DF}"/>
              </a:ext>
            </a:extLst>
          </p:cNvPr>
          <p:cNvSpPr/>
          <p:nvPr/>
        </p:nvSpPr>
        <p:spPr>
          <a:xfrm>
            <a:off x="755375" y="4025348"/>
            <a:ext cx="2782956" cy="1858617"/>
          </a:xfrm>
          <a:prstGeom prst="rect">
            <a:avLst/>
          </a:prstGeom>
          <a:gradFill>
            <a:gsLst>
              <a:gs pos="0">
                <a:srgbClr val="C00000"/>
              </a:gs>
              <a:gs pos="50000">
                <a:srgbClr val="C00000"/>
              </a:gs>
              <a:gs pos="100000">
                <a:srgbClr val="C00000"/>
              </a:gs>
            </a:gsLst>
          </a:gradFill>
          <a:scene3d>
            <a:camera prst="perspectiveRelaxedModerately"/>
            <a:lightRig rig="threePt" dir="t"/>
          </a:scene3d>
          <a:sp3d prstMaterial="softEdge"/>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When we have requirement for custom user experience</a:t>
            </a:r>
            <a:endParaRPr lang="en-GB" dirty="0"/>
          </a:p>
        </p:txBody>
      </p:sp>
      <p:sp>
        <p:nvSpPr>
          <p:cNvPr id="7" name="Rectangle 6">
            <a:extLst>
              <a:ext uri="{FF2B5EF4-FFF2-40B4-BE49-F238E27FC236}">
                <a16:creationId xmlns:a16="http://schemas.microsoft.com/office/drawing/2014/main" id="{1579AF63-322C-412A-8889-5E27292A2C77}"/>
              </a:ext>
            </a:extLst>
          </p:cNvPr>
          <p:cNvSpPr/>
          <p:nvPr/>
        </p:nvSpPr>
        <p:spPr>
          <a:xfrm>
            <a:off x="4585253" y="4025347"/>
            <a:ext cx="2782956" cy="1858617"/>
          </a:xfrm>
          <a:prstGeom prst="rect">
            <a:avLst/>
          </a:prstGeom>
          <a:gradFill>
            <a:gsLst>
              <a:gs pos="0">
                <a:srgbClr val="005A9E"/>
              </a:gs>
              <a:gs pos="50000">
                <a:srgbClr val="005A9E"/>
              </a:gs>
              <a:gs pos="100000">
                <a:srgbClr val="005A9E"/>
              </a:gs>
            </a:gsLst>
          </a:gradFill>
          <a:scene3d>
            <a:camera prst="perspectiveRelaxedModerately"/>
            <a:lightRig rig="threePt" dir="t"/>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More complex to implement than just using out of box stuff</a:t>
            </a:r>
            <a:endParaRPr lang="en-GB" dirty="0"/>
          </a:p>
        </p:txBody>
      </p:sp>
      <p:sp>
        <p:nvSpPr>
          <p:cNvPr id="8" name="Rectangle 7">
            <a:extLst>
              <a:ext uri="{FF2B5EF4-FFF2-40B4-BE49-F238E27FC236}">
                <a16:creationId xmlns:a16="http://schemas.microsoft.com/office/drawing/2014/main" id="{54AB45B0-5284-4B94-8721-93D38D5BD2DA}"/>
              </a:ext>
            </a:extLst>
          </p:cNvPr>
          <p:cNvSpPr/>
          <p:nvPr/>
        </p:nvSpPr>
        <p:spPr>
          <a:xfrm>
            <a:off x="8547653" y="4025346"/>
            <a:ext cx="2782956" cy="1858617"/>
          </a:xfrm>
          <a:prstGeom prst="rect">
            <a:avLst/>
          </a:prstGeom>
          <a:gradFill>
            <a:gsLst>
              <a:gs pos="0">
                <a:schemeClr val="accent6">
                  <a:lumMod val="75000"/>
                </a:schemeClr>
              </a:gs>
              <a:gs pos="50000">
                <a:schemeClr val="accent6">
                  <a:lumMod val="75000"/>
                </a:schemeClr>
              </a:gs>
              <a:gs pos="100000">
                <a:schemeClr val="accent6">
                  <a:lumMod val="75000"/>
                </a:schemeClr>
              </a:gs>
            </a:gsLst>
          </a:gradFill>
          <a:scene3d>
            <a:camera prst="perspectiveRelaxedModerately"/>
            <a:lightRig rig="threePt" dir="t"/>
          </a:scene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When custom control used, you can get reusability and isolation of the code </a:t>
            </a:r>
            <a:endParaRPr lang="en-GB" dirty="0"/>
          </a:p>
        </p:txBody>
      </p:sp>
    </p:spTree>
    <p:extLst>
      <p:ext uri="{BB962C8B-B14F-4D97-AF65-F5344CB8AC3E}">
        <p14:creationId xmlns:p14="http://schemas.microsoft.com/office/powerpoint/2010/main" val="1743998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What you need to implement for custom control</a:t>
            </a:r>
            <a:endParaRPr lang="en-US" sz="4000" b="1" dirty="0"/>
          </a:p>
        </p:txBody>
      </p:sp>
      <p:sp>
        <p:nvSpPr>
          <p:cNvPr id="3" name="Rectangle 2">
            <a:extLst>
              <a:ext uri="{FF2B5EF4-FFF2-40B4-BE49-F238E27FC236}">
                <a16:creationId xmlns:a16="http://schemas.microsoft.com/office/drawing/2014/main" id="{1BFD9D49-5099-43DA-9F92-DA22F8FCF739}"/>
              </a:ext>
            </a:extLst>
          </p:cNvPr>
          <p:cNvSpPr/>
          <p:nvPr/>
        </p:nvSpPr>
        <p:spPr>
          <a:xfrm>
            <a:off x="431236" y="1465215"/>
            <a:ext cx="10899373" cy="1200329"/>
          </a:xfrm>
          <a:prstGeom prst="rect">
            <a:avLst/>
          </a:prstGeom>
        </p:spPr>
        <p:txBody>
          <a:bodyPr wrap="square">
            <a:spAutoFit/>
          </a:bodyPr>
          <a:lstStyle/>
          <a:p>
            <a:pPr marL="285750" indent="-285750" algn="just">
              <a:buFont typeface="Wingdings" panose="05000000000000000000" pitchFamily="2" charset="2"/>
              <a:buChar char="ü"/>
            </a:pPr>
            <a:r>
              <a:rPr lang="en-US" sz="2400" dirty="0"/>
              <a:t>Property interfaces for configuring the control</a:t>
            </a:r>
          </a:p>
          <a:p>
            <a:pPr marL="285750" indent="-285750" algn="just">
              <a:buFont typeface="Wingdings" panose="05000000000000000000" pitchFamily="2" charset="2"/>
              <a:buChar char="ü"/>
            </a:pPr>
            <a:r>
              <a:rPr lang="en-US" sz="2400" dirty="0"/>
              <a:t>Property interfaces for implementing the control</a:t>
            </a:r>
          </a:p>
          <a:p>
            <a:pPr marL="285750" indent="-285750" algn="just">
              <a:buFont typeface="Wingdings" panose="05000000000000000000" pitchFamily="2" charset="2"/>
              <a:buChar char="ü"/>
            </a:pPr>
            <a:endParaRPr lang="en-GB" sz="2400" dirty="0"/>
          </a:p>
        </p:txBody>
      </p:sp>
      <p:sp>
        <p:nvSpPr>
          <p:cNvPr id="4" name="Rectangle 3">
            <a:extLst>
              <a:ext uri="{FF2B5EF4-FFF2-40B4-BE49-F238E27FC236}">
                <a16:creationId xmlns:a16="http://schemas.microsoft.com/office/drawing/2014/main" id="{08884B7D-FEDC-4DCF-8058-93D911504828}"/>
              </a:ext>
            </a:extLst>
          </p:cNvPr>
          <p:cNvSpPr/>
          <p:nvPr/>
        </p:nvSpPr>
        <p:spPr>
          <a:xfrm>
            <a:off x="745435" y="3497262"/>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Property Pane</a:t>
            </a:r>
          </a:p>
        </p:txBody>
      </p:sp>
      <p:sp>
        <p:nvSpPr>
          <p:cNvPr id="7" name="Rectangle 6">
            <a:extLst>
              <a:ext uri="{FF2B5EF4-FFF2-40B4-BE49-F238E27FC236}">
                <a16:creationId xmlns:a16="http://schemas.microsoft.com/office/drawing/2014/main" id="{F1AC77BC-0E19-40AF-AD59-C22BE187586D}"/>
              </a:ext>
            </a:extLst>
          </p:cNvPr>
          <p:cNvSpPr/>
          <p:nvPr/>
        </p:nvSpPr>
        <p:spPr>
          <a:xfrm>
            <a:off x="4565374" y="3497261"/>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Custom Control</a:t>
            </a:r>
          </a:p>
        </p:txBody>
      </p:sp>
      <p:sp>
        <p:nvSpPr>
          <p:cNvPr id="8" name="Rectangle 7">
            <a:extLst>
              <a:ext uri="{FF2B5EF4-FFF2-40B4-BE49-F238E27FC236}">
                <a16:creationId xmlns:a16="http://schemas.microsoft.com/office/drawing/2014/main" id="{A2EF0978-AD17-4537-A6B1-93422E7182F6}"/>
              </a:ext>
            </a:extLst>
          </p:cNvPr>
          <p:cNvSpPr/>
          <p:nvPr/>
        </p:nvSpPr>
        <p:spPr>
          <a:xfrm>
            <a:off x="8396218" y="3495948"/>
            <a:ext cx="2196548" cy="48832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Consumer of Control</a:t>
            </a:r>
          </a:p>
        </p:txBody>
      </p:sp>
      <p:cxnSp>
        <p:nvCxnSpPr>
          <p:cNvPr id="10" name="Straight Arrow Connector 9">
            <a:extLst>
              <a:ext uri="{FF2B5EF4-FFF2-40B4-BE49-F238E27FC236}">
                <a16:creationId xmlns:a16="http://schemas.microsoft.com/office/drawing/2014/main" id="{9BA77E38-0F89-4259-B354-F1B30940E34C}"/>
              </a:ext>
            </a:extLst>
          </p:cNvPr>
          <p:cNvCxnSpPr>
            <a:stCxn id="4" idx="3"/>
            <a:endCxn id="7" idx="1"/>
          </p:cNvCxnSpPr>
          <p:nvPr/>
        </p:nvCxnSpPr>
        <p:spPr>
          <a:xfrm flipV="1">
            <a:off x="2941983" y="3741426"/>
            <a:ext cx="1623391" cy="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C2C809-F6CB-4695-B652-54356D9DA0E4}"/>
              </a:ext>
            </a:extLst>
          </p:cNvPr>
          <p:cNvCxnSpPr>
            <a:cxnSpLocks/>
            <a:stCxn id="8" idx="1"/>
          </p:cNvCxnSpPr>
          <p:nvPr/>
        </p:nvCxnSpPr>
        <p:spPr>
          <a:xfrm flipH="1">
            <a:off x="6761922" y="3740113"/>
            <a:ext cx="1634296" cy="131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B802A9-4E1F-4693-9094-1CA94C60428E}"/>
              </a:ext>
            </a:extLst>
          </p:cNvPr>
          <p:cNvSpPr/>
          <p:nvPr/>
        </p:nvSpPr>
        <p:spPr>
          <a:xfrm>
            <a:off x="1843709" y="4878303"/>
            <a:ext cx="3703637" cy="13020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Property pane requires </a:t>
            </a:r>
            <a:r>
              <a:rPr lang="en-US" dirty="0" err="1"/>
              <a:t>IPropertyPaneCustomFieldProps</a:t>
            </a:r>
            <a:r>
              <a:rPr lang="en-US" dirty="0"/>
              <a:t> and you want to implement your own property interface for your control</a:t>
            </a:r>
            <a:endParaRPr lang="en-GB" dirty="0"/>
          </a:p>
        </p:txBody>
      </p:sp>
      <p:cxnSp>
        <p:nvCxnSpPr>
          <p:cNvPr id="17" name="Connector: Elbow 16">
            <a:extLst>
              <a:ext uri="{FF2B5EF4-FFF2-40B4-BE49-F238E27FC236}">
                <a16:creationId xmlns:a16="http://schemas.microsoft.com/office/drawing/2014/main" id="{6344C025-BE3B-4AA8-8EE3-BF0AB3FE0A5E}"/>
              </a:ext>
            </a:extLst>
          </p:cNvPr>
          <p:cNvCxnSpPr>
            <a:cxnSpLocks/>
            <a:endCxn id="15" idx="0"/>
          </p:cNvCxnSpPr>
          <p:nvPr/>
        </p:nvCxnSpPr>
        <p:spPr>
          <a:xfrm rot="16200000" flipH="1">
            <a:off x="3248514" y="4431289"/>
            <a:ext cx="894026" cy="1"/>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47F77DC-D570-4E28-A229-41ECB7336D7D}"/>
              </a:ext>
            </a:extLst>
          </p:cNvPr>
          <p:cNvSpPr/>
          <p:nvPr/>
        </p:nvSpPr>
        <p:spPr>
          <a:xfrm>
            <a:off x="6294093" y="4931107"/>
            <a:ext cx="2571612" cy="1242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control exposes wanted properties, which can be configured on the control</a:t>
            </a:r>
            <a:endParaRPr lang="en-GB" dirty="0"/>
          </a:p>
        </p:txBody>
      </p:sp>
      <p:cxnSp>
        <p:nvCxnSpPr>
          <p:cNvPr id="21" name="Connector: Elbow 20">
            <a:extLst>
              <a:ext uri="{FF2B5EF4-FFF2-40B4-BE49-F238E27FC236}">
                <a16:creationId xmlns:a16="http://schemas.microsoft.com/office/drawing/2014/main" id="{EACAB747-7D29-4072-94EF-B279942A5576}"/>
              </a:ext>
            </a:extLst>
          </p:cNvPr>
          <p:cNvCxnSpPr>
            <a:cxnSpLocks/>
          </p:cNvCxnSpPr>
          <p:nvPr/>
        </p:nvCxnSpPr>
        <p:spPr>
          <a:xfrm rot="5400000">
            <a:off x="7029810" y="4410179"/>
            <a:ext cx="1041855" cy="3"/>
          </a:xfrm>
          <a:prstGeom prst="bentConnector3">
            <a:avLst/>
          </a:prstGeom>
          <a:ln>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7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Radio Property Pane</a:t>
            </a:r>
          </a:p>
          <a:p>
            <a:endParaRPr lang="en-US" sz="4000" dirty="0"/>
          </a:p>
        </p:txBody>
      </p:sp>
      <p:pic>
        <p:nvPicPr>
          <p:cNvPr id="3" name="Picture 2">
            <a:extLst>
              <a:ext uri="{FF2B5EF4-FFF2-40B4-BE49-F238E27FC236}">
                <a16:creationId xmlns:a16="http://schemas.microsoft.com/office/drawing/2014/main" id="{4BA2877A-056C-4D40-8A13-FDDB942D9E77}"/>
              </a:ext>
            </a:extLst>
          </p:cNvPr>
          <p:cNvPicPr>
            <a:picLocks noChangeAspect="1"/>
          </p:cNvPicPr>
          <p:nvPr/>
        </p:nvPicPr>
        <p:blipFill>
          <a:blip r:embed="rId2"/>
          <a:stretch>
            <a:fillRect/>
          </a:stretch>
        </p:blipFill>
        <p:spPr>
          <a:xfrm>
            <a:off x="8508324" y="2827382"/>
            <a:ext cx="3590925" cy="1000125"/>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C0D7820C-C269-470D-81D5-BAE7C21A5256}"/>
              </a:ext>
            </a:extLst>
          </p:cNvPr>
          <p:cNvPicPr>
            <a:picLocks noChangeAspect="1"/>
          </p:cNvPicPr>
          <p:nvPr/>
        </p:nvPicPr>
        <p:blipFill>
          <a:blip r:embed="rId3"/>
          <a:stretch>
            <a:fillRect/>
          </a:stretch>
        </p:blipFill>
        <p:spPr>
          <a:xfrm>
            <a:off x="555417" y="1131541"/>
            <a:ext cx="3590925" cy="1569205"/>
          </a:xfrm>
          <a:prstGeom prst="rect">
            <a:avLst/>
          </a:prstGeom>
        </p:spPr>
      </p:pic>
      <p:pic>
        <p:nvPicPr>
          <p:cNvPr id="7" name="Picture 6">
            <a:extLst>
              <a:ext uri="{FF2B5EF4-FFF2-40B4-BE49-F238E27FC236}">
                <a16:creationId xmlns:a16="http://schemas.microsoft.com/office/drawing/2014/main" id="{317831FF-7344-4C11-A4D7-65EFEF926FC6}"/>
              </a:ext>
            </a:extLst>
          </p:cNvPr>
          <p:cNvPicPr>
            <a:picLocks noChangeAspect="1"/>
          </p:cNvPicPr>
          <p:nvPr/>
        </p:nvPicPr>
        <p:blipFill>
          <a:blip r:embed="rId4"/>
          <a:stretch>
            <a:fillRect/>
          </a:stretch>
        </p:blipFill>
        <p:spPr>
          <a:xfrm>
            <a:off x="4422774" y="1131541"/>
            <a:ext cx="3823445" cy="1569205"/>
          </a:xfrm>
          <a:prstGeom prst="rect">
            <a:avLst/>
          </a:prstGeom>
        </p:spPr>
      </p:pic>
      <p:pic>
        <p:nvPicPr>
          <p:cNvPr id="8" name="Picture 7">
            <a:extLst>
              <a:ext uri="{FF2B5EF4-FFF2-40B4-BE49-F238E27FC236}">
                <a16:creationId xmlns:a16="http://schemas.microsoft.com/office/drawing/2014/main" id="{E58236B6-794B-4240-BA30-4E0E0EB504CB}"/>
              </a:ext>
            </a:extLst>
          </p:cNvPr>
          <p:cNvPicPr>
            <a:picLocks noChangeAspect="1"/>
          </p:cNvPicPr>
          <p:nvPr/>
        </p:nvPicPr>
        <p:blipFill>
          <a:blip r:embed="rId5"/>
          <a:stretch>
            <a:fillRect/>
          </a:stretch>
        </p:blipFill>
        <p:spPr>
          <a:xfrm>
            <a:off x="480749" y="3090248"/>
            <a:ext cx="7770446" cy="3023170"/>
          </a:xfrm>
          <a:prstGeom prst="rect">
            <a:avLst/>
          </a:prstGeom>
        </p:spPr>
      </p:pic>
    </p:spTree>
    <p:extLst>
      <p:ext uri="{BB962C8B-B14F-4D97-AF65-F5344CB8AC3E}">
        <p14:creationId xmlns:p14="http://schemas.microsoft.com/office/powerpoint/2010/main" val="68902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366195" cy="1200329"/>
          </a:xfrm>
          <a:prstGeom prst="rect">
            <a:avLst/>
          </a:prstGeom>
        </p:spPr>
        <p:txBody>
          <a:bodyPr wrap="none">
            <a:spAutoFit/>
          </a:bodyPr>
          <a:lstStyle/>
          <a:p>
            <a:r>
              <a:rPr lang="en-US" dirty="0"/>
              <a:t>Lab 9 – Create a Web Part with all Properties</a:t>
            </a:r>
          </a:p>
          <a:p>
            <a:r>
              <a:rPr lang="en-US" dirty="0"/>
              <a:t>Lab 10 – Radio Button Properties</a:t>
            </a:r>
          </a:p>
          <a:p>
            <a:r>
              <a:rPr lang="en-US" dirty="0"/>
              <a:t>Lab 11 – Loading SharePoint data</a:t>
            </a:r>
          </a:p>
          <a:p>
            <a:r>
              <a:rPr lang="en-US" dirty="0"/>
              <a:t>Lab 12 – Custom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200978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https://www.youtube.com/channel/UC4JieFHDrN0elIYtZDktZSg</a:t>
            </a:r>
            <a:endParaRPr lang="en-GB" sz="1600" dirty="0"/>
          </a:p>
          <a:p>
            <a:pPr algn="just">
              <a:lnSpc>
                <a:spcPct val="110000"/>
              </a:lnSpc>
              <a:buFont typeface="Wingdings" panose="05000000000000000000" pitchFamily="2" charset="2"/>
              <a:buChar char="ü"/>
            </a:pPr>
            <a:r>
              <a:rPr lang="en-GB" sz="1600" dirty="0">
                <a:hlinkClick r:id="rId5"/>
              </a:rPr>
              <a:t>https://www.youtube.com/channel/UC_mKdhw-V6CeCM7gTo_Iy7w</a:t>
            </a:r>
            <a:r>
              <a:rPr lang="en-GB" sz="1600" dirty="0"/>
              <a:t> </a:t>
            </a:r>
            <a:endParaRPr lang="en-US" sz="1600" dirty="0"/>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92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429324" cy="369332"/>
          </a:xfrm>
          <a:prstGeom prst="rect">
            <a:avLst/>
          </a:prstGeom>
        </p:spPr>
        <p:txBody>
          <a:bodyPr wrap="none">
            <a:spAutoFit/>
          </a:bodyPr>
          <a:lstStyle/>
          <a:p>
            <a:r>
              <a:rPr lang="en-US" dirty="0"/>
              <a:t>Lab 8 – Create a Webpart with TypeScript with JSON as Data source</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3369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Dynamic Data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Custom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Advanced Configuration</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749744" cy="369332"/>
          </a:xfrm>
          <a:prstGeom prst="rect">
            <a:avLst/>
          </a:prstGeom>
        </p:spPr>
        <p:txBody>
          <a:bodyPr wrap="none">
            <a:spAutoFit/>
          </a:bodyPr>
          <a:lstStyle/>
          <a:p>
            <a:r>
              <a:rPr lang="en-US" b="1" dirty="0">
                <a:solidFill>
                  <a:srgbClr val="7030A0"/>
                </a:solidFill>
              </a:rPr>
              <a:t>Module 6: 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1327</TotalTime>
  <Words>2461</Words>
  <Application>Microsoft Office PowerPoint</Application>
  <PresentationFormat>Custom</PresentationFormat>
  <Paragraphs>275</Paragraphs>
  <Slides>37</Slides>
  <Notes>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3"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M5 &amp; M6</vt:lpstr>
      <vt:lpstr>Agenda</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Context</vt:lpstr>
      <vt:lpstr>Page Context …</vt:lpstr>
      <vt:lpstr>SharePoint REST API’s</vt:lpstr>
      <vt:lpstr>Using HttpClient</vt:lpstr>
      <vt:lpstr>PowerPoint Presentation</vt:lpstr>
      <vt:lpstr>PowerPoint Presentation</vt:lpstr>
      <vt:lpstr>PowerPoint Presentation</vt:lpstr>
      <vt:lpstr>PowerPoint Presentation</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85</cp:revision>
  <dcterms:created xsi:type="dcterms:W3CDTF">2020-06-20T06:26:35Z</dcterms:created>
  <dcterms:modified xsi:type="dcterms:W3CDTF">2021-04-13T04:54:40Z</dcterms:modified>
</cp:coreProperties>
</file>